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5" r:id="rId1"/>
  </p:sldMasterIdLst>
  <p:notesMasterIdLst>
    <p:notesMasterId r:id="rId3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81" r:id="rId3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150" y="1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1E354C-1AE7-47E2-8D9A-FF5D1D18DCFD}" type="datetimeFigureOut">
              <a:rPr lang="ru-RU" smtClean="0"/>
              <a:t>16.06.2021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F98BA3-662E-4B22-9D6E-0154526738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890018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F98BA3-662E-4B22-9D6E-01545267388D}" type="slidenum">
              <a:rPr lang="ru-RU" smtClean="0"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931496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50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E4934C-5FAB-439C-B493-8C2212BB6D91}" type="datetimeFigureOut">
              <a:rPr lang="ru-RU" smtClean="0"/>
              <a:t>16.06.2021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7CB16-66C1-4935-82AB-15863D969BD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02792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E4934C-5FAB-439C-B493-8C2212BB6D91}" type="datetimeFigureOut">
              <a:rPr lang="ru-RU" smtClean="0"/>
              <a:t>16.06.2021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7CB16-66C1-4935-82AB-15863D969BD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797570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E4934C-5FAB-439C-B493-8C2212BB6D91}" type="datetimeFigureOut">
              <a:rPr lang="ru-RU" smtClean="0"/>
              <a:t>16.06.2021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7CB16-66C1-4935-82AB-15863D969BD8}" type="slidenum">
              <a:rPr lang="ru-RU" smtClean="0"/>
              <a:t>‹#›</a:t>
            </a:fld>
            <a:endParaRPr lang="ru-RU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626298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E4934C-5FAB-439C-B493-8C2212BB6D91}" type="datetimeFigureOut">
              <a:rPr lang="ru-RU" smtClean="0"/>
              <a:t>16.06.2021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7CB16-66C1-4935-82AB-15863D969BD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833624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E4934C-5FAB-439C-B493-8C2212BB6D91}" type="datetimeFigureOut">
              <a:rPr lang="ru-RU" smtClean="0"/>
              <a:t>16.06.2021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7CB16-66C1-4935-82AB-15863D969BD8}" type="slidenum">
              <a:rPr lang="ru-RU" smtClean="0"/>
              <a:t>‹#›</a:t>
            </a:fld>
            <a:endParaRPr lang="ru-RU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794422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E4934C-5FAB-439C-B493-8C2212BB6D91}" type="datetimeFigureOut">
              <a:rPr lang="ru-RU" smtClean="0"/>
              <a:t>16.06.2021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7CB16-66C1-4935-82AB-15863D969BD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7295929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E4934C-5FAB-439C-B493-8C2212BB6D91}" type="datetimeFigureOut">
              <a:rPr lang="ru-RU" smtClean="0"/>
              <a:t>16.06.2021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7CB16-66C1-4935-82AB-15863D969BD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012827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E4934C-5FAB-439C-B493-8C2212BB6D91}" type="datetimeFigureOut">
              <a:rPr lang="ru-RU" smtClean="0"/>
              <a:t>16.06.2021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7CB16-66C1-4935-82AB-15863D969BD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197702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E4934C-5FAB-439C-B493-8C2212BB6D91}" type="datetimeFigureOut">
              <a:rPr lang="ru-RU" smtClean="0"/>
              <a:t>16.06.2021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7CB16-66C1-4935-82AB-15863D969BD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940075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E4934C-5FAB-439C-B493-8C2212BB6D91}" type="datetimeFigureOut">
              <a:rPr lang="ru-RU" smtClean="0"/>
              <a:t>16.06.2021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7CB16-66C1-4935-82AB-15863D969BD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576505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E4934C-5FAB-439C-B493-8C2212BB6D91}" type="datetimeFigureOut">
              <a:rPr lang="ru-RU" smtClean="0"/>
              <a:t>16.06.2021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7CB16-66C1-4935-82AB-15863D969BD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700267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E4934C-5FAB-439C-B493-8C2212BB6D91}" type="datetimeFigureOut">
              <a:rPr lang="ru-RU" smtClean="0"/>
              <a:t>16.06.2021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7CB16-66C1-4935-82AB-15863D969BD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425473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E4934C-5FAB-439C-B493-8C2212BB6D91}" type="datetimeFigureOut">
              <a:rPr lang="ru-RU" smtClean="0"/>
              <a:t>16.06.2021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7CB16-66C1-4935-82AB-15863D969BD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357265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E4934C-5FAB-439C-B493-8C2212BB6D91}" type="datetimeFigureOut">
              <a:rPr lang="ru-RU" smtClean="0"/>
              <a:t>16.06.2021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7CB16-66C1-4935-82AB-15863D969BD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839762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E4934C-5FAB-439C-B493-8C2212BB6D91}" type="datetimeFigureOut">
              <a:rPr lang="ru-RU" smtClean="0"/>
              <a:t>16.06.2021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7CB16-66C1-4935-82AB-15863D969BD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548224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E4934C-5FAB-439C-B493-8C2212BB6D91}" type="datetimeFigureOut">
              <a:rPr lang="ru-RU" smtClean="0"/>
              <a:t>16.06.2021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7CB16-66C1-4935-82AB-15863D969BD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737607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50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E4934C-5FAB-439C-B493-8C2212BB6D91}" type="datetimeFigureOut">
              <a:rPr lang="ru-RU" smtClean="0"/>
              <a:t>16.06.2021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F067CB16-66C1-4935-82AB-15863D969BD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152236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51" r:id="rId6"/>
    <p:sldLayoutId id="2147483752" r:id="rId7"/>
    <p:sldLayoutId id="2147483753" r:id="rId8"/>
    <p:sldLayoutId id="2147483754" r:id="rId9"/>
    <p:sldLayoutId id="2147483755" r:id="rId10"/>
    <p:sldLayoutId id="2147483756" r:id="rId11"/>
    <p:sldLayoutId id="2147483757" r:id="rId12"/>
    <p:sldLayoutId id="2147483758" r:id="rId13"/>
    <p:sldLayoutId id="2147483759" r:id="rId14"/>
    <p:sldLayoutId id="2147483760" r:id="rId15"/>
    <p:sldLayoutId id="2147483761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jpeg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gi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gi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pct5">
          <a:fgClr>
            <a:schemeClr val="bg2">
              <a:lumMod val="25000"/>
            </a:schemeClr>
          </a:fgClr>
          <a:bgClr>
            <a:schemeClr val="tx1">
              <a:lumMod val="95000"/>
              <a:lumOff val="5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8722" y="-1300480"/>
            <a:ext cx="9258954" cy="9292578"/>
          </a:xfrm>
          <a:prstGeom prst="rect">
            <a:avLst/>
          </a:prstGeom>
          <a:effectLst/>
        </p:spPr>
      </p:pic>
      <p:sp>
        <p:nvSpPr>
          <p:cNvPr id="4" name="Заголовок 3"/>
          <p:cNvSpPr>
            <a:spLocks noGrp="1"/>
          </p:cNvSpPr>
          <p:nvPr>
            <p:ph type="ctrTitle"/>
          </p:nvPr>
        </p:nvSpPr>
        <p:spPr>
          <a:xfrm>
            <a:off x="2374731" y="3417289"/>
            <a:ext cx="7766936" cy="1646302"/>
          </a:xfrm>
          <a:effectLst/>
          <a:scene3d>
            <a:camera prst="orthographicFront"/>
            <a:lightRig rig="threePt" dir="t"/>
          </a:scene3d>
          <a:sp3d prstMaterial="powder"/>
        </p:spPr>
        <p:txBody>
          <a:bodyPr/>
          <a:lstStyle/>
          <a:p>
            <a:pPr algn="ctr"/>
            <a:r>
              <a:rPr lang="ru-RU" dirty="0">
                <a:solidFill>
                  <a:schemeClr val="bg1"/>
                </a:solidFill>
                <a:latin typeface="Bahnschrift Light SemiCondensed" panose="020B0502040204020203" pitchFamily="34" charset="0"/>
              </a:rPr>
              <a:t>Проектировка и разработка </a:t>
            </a:r>
            <a:r>
              <a:rPr lang="ru-RU" dirty="0">
                <a:solidFill>
                  <a:schemeClr val="accent5"/>
                </a:solidFill>
                <a:latin typeface="Bahnschrift Light SemiCondensed" panose="020B0502040204020203" pitchFamily="34" charset="0"/>
              </a:rPr>
              <a:t>информационной системы ритуального агентства </a:t>
            </a:r>
            <a:r>
              <a:rPr lang="ru-RU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Bahnschrift Light SemiCondensed" panose="020B0502040204020203" pitchFamily="34" charset="0"/>
              </a:rPr>
              <a:t>“</a:t>
            </a:r>
            <a:r>
              <a:rPr lang="ru-RU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Bahnschrift Light SemiCondensed" panose="020B0502040204020203" pitchFamily="34" charset="0"/>
              </a:rPr>
              <a:t>ЗАКОПАТЫЧ</a:t>
            </a:r>
            <a:r>
              <a:rPr lang="ru-RU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”</a:t>
            </a:r>
            <a:endParaRPr lang="ru-RU" b="1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5" name="Подзаголовок 4"/>
          <p:cNvSpPr>
            <a:spLocks noGrp="1"/>
          </p:cNvSpPr>
          <p:nvPr>
            <p:ph type="subTitle" idx="1"/>
          </p:nvPr>
        </p:nvSpPr>
        <p:spPr>
          <a:xfrm>
            <a:off x="3762564" y="5156244"/>
            <a:ext cx="4849029" cy="1096899"/>
          </a:xfrm>
          <a:effectLst/>
        </p:spPr>
        <p:txBody>
          <a:bodyPr/>
          <a:lstStyle/>
          <a:p>
            <a:pPr algn="ctr"/>
            <a:r>
              <a:rPr lang="ru-RU" dirty="0">
                <a:solidFill>
                  <a:schemeClr val="bg2">
                    <a:lumMod val="50000"/>
                  </a:schemeClr>
                </a:solidFill>
              </a:rPr>
              <a:t>выполнили: </a:t>
            </a:r>
            <a:r>
              <a:rPr lang="ru-RU" dirty="0" smtClean="0">
                <a:solidFill>
                  <a:schemeClr val="bg2">
                    <a:lumMod val="50000"/>
                  </a:schemeClr>
                </a:solidFill>
              </a:rPr>
              <a:t>студентки 101 группы </a:t>
            </a:r>
            <a:r>
              <a:rPr lang="ru-RU" dirty="0" err="1">
                <a:solidFill>
                  <a:schemeClr val="bg2">
                    <a:lumMod val="50000"/>
                  </a:schemeClr>
                </a:solidFill>
              </a:rPr>
              <a:t>Корюкова</a:t>
            </a:r>
            <a:r>
              <a:rPr lang="ru-RU" dirty="0">
                <a:solidFill>
                  <a:schemeClr val="bg2">
                    <a:lumMod val="50000"/>
                  </a:schemeClr>
                </a:solidFill>
              </a:rPr>
              <a:t> Марина </a:t>
            </a:r>
            <a:r>
              <a:rPr lang="ru-RU" dirty="0" smtClean="0">
                <a:solidFill>
                  <a:schemeClr val="bg2">
                    <a:lumMod val="50000"/>
                  </a:schemeClr>
                </a:solidFill>
              </a:rPr>
              <a:t>Сергеевна и </a:t>
            </a:r>
            <a:r>
              <a:rPr lang="ru-RU" dirty="0" err="1" smtClean="0">
                <a:solidFill>
                  <a:schemeClr val="bg2">
                    <a:lumMod val="50000"/>
                  </a:schemeClr>
                </a:solidFill>
              </a:rPr>
              <a:t>Старцева</a:t>
            </a:r>
            <a:r>
              <a:rPr lang="ru-RU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ru-RU" dirty="0">
                <a:solidFill>
                  <a:schemeClr val="bg2">
                    <a:lumMod val="50000"/>
                  </a:schemeClr>
                </a:solidFill>
              </a:rPr>
              <a:t>Полина Андреевна.</a:t>
            </a:r>
          </a:p>
        </p:txBody>
      </p:sp>
    </p:spTree>
    <p:extLst>
      <p:ext uri="{BB962C8B-B14F-4D97-AF65-F5344CB8AC3E}">
        <p14:creationId xmlns:p14="http://schemas.microsoft.com/office/powerpoint/2010/main" val="2202113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/>
          <p:cNvSpPr/>
          <p:nvPr/>
        </p:nvSpPr>
        <p:spPr>
          <a:xfrm>
            <a:off x="310897" y="391668"/>
            <a:ext cx="11512295" cy="6108192"/>
          </a:xfrm>
          <a:prstGeom prst="rect">
            <a:avLst/>
          </a:prstGeom>
          <a:solidFill>
            <a:schemeClr val="accent1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4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hnschrift Light Condensed" panose="020B0502040204020203" pitchFamily="34" charset="0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81964" y="1427796"/>
            <a:ext cx="10170160" cy="3174683"/>
          </a:xfrm>
        </p:spPr>
        <p:txBody>
          <a:bodyPr/>
          <a:lstStyle/>
          <a:p>
            <a:pPr algn="ctr"/>
            <a:r>
              <a:rPr lang="ru-RU" sz="6600" dirty="0">
                <a:solidFill>
                  <a:schemeClr val="bg1"/>
                </a:solidFill>
                <a:latin typeface="Bahnschrift Light SemiCondensed" panose="020B0502040204020203" pitchFamily="34" charset="0"/>
              </a:rPr>
              <a:t>Схема работы ИС с учетом </a:t>
            </a:r>
            <a:r>
              <a:rPr lang="ru-RU" sz="6600" dirty="0">
                <a:solidFill>
                  <a:schemeClr val="accent5"/>
                </a:solidFill>
                <a:latin typeface="Bahnschrift Light SemiCondensed" panose="020B0502040204020203" pitchFamily="34" charset="0"/>
              </a:rPr>
              <a:t>функций подсистем</a:t>
            </a:r>
          </a:p>
        </p:txBody>
      </p:sp>
      <p:cxnSp>
        <p:nvCxnSpPr>
          <p:cNvPr id="18" name="Прямая соединительная линия 17"/>
          <p:cNvCxnSpPr/>
          <p:nvPr/>
        </p:nvCxnSpPr>
        <p:spPr>
          <a:xfrm>
            <a:off x="310896" y="219456"/>
            <a:ext cx="11512296" cy="0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единительная линия 19"/>
          <p:cNvCxnSpPr/>
          <p:nvPr/>
        </p:nvCxnSpPr>
        <p:spPr>
          <a:xfrm>
            <a:off x="243840" y="6672072"/>
            <a:ext cx="11512296" cy="0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AutoShape 6" descr="Цифра 2 в нумерологии - значение чисел в жизни человека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574729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/>
          <p:cNvSpPr/>
          <p:nvPr/>
        </p:nvSpPr>
        <p:spPr>
          <a:xfrm>
            <a:off x="3611880" y="391668"/>
            <a:ext cx="8211312" cy="6108192"/>
          </a:xfrm>
          <a:prstGeom prst="rect">
            <a:avLst/>
          </a:prstGeom>
          <a:solidFill>
            <a:schemeClr val="accent1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4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hnschrift Light Condensed" panose="020B0502040204020203" pitchFamily="34" charset="0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81964" y="476821"/>
            <a:ext cx="10170160" cy="684467"/>
          </a:xfrm>
        </p:spPr>
        <p:txBody>
          <a:bodyPr/>
          <a:lstStyle/>
          <a:p>
            <a:pPr algn="ctr"/>
            <a:r>
              <a:rPr lang="ru-RU" sz="4000" dirty="0">
                <a:solidFill>
                  <a:schemeClr val="bg1"/>
                </a:solidFill>
                <a:latin typeface="Bahnschrift Light SemiCondensed" panose="020B0502040204020203" pitchFamily="34" charset="0"/>
              </a:rPr>
              <a:t>Функции </a:t>
            </a:r>
            <a:r>
              <a:rPr lang="ru-RU" sz="4000" dirty="0">
                <a:solidFill>
                  <a:schemeClr val="accent5"/>
                </a:solidFill>
                <a:latin typeface="Bahnschrift Light SemiCondensed" panose="020B0502040204020203" pitchFamily="34" charset="0"/>
              </a:rPr>
              <a:t>системы:</a:t>
            </a:r>
          </a:p>
        </p:txBody>
      </p:sp>
      <p:cxnSp>
        <p:nvCxnSpPr>
          <p:cNvPr id="18" name="Прямая соединительная линия 17"/>
          <p:cNvCxnSpPr/>
          <p:nvPr/>
        </p:nvCxnSpPr>
        <p:spPr>
          <a:xfrm>
            <a:off x="310896" y="219456"/>
            <a:ext cx="11512296" cy="0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единительная линия 19"/>
          <p:cNvCxnSpPr/>
          <p:nvPr/>
        </p:nvCxnSpPr>
        <p:spPr>
          <a:xfrm>
            <a:off x="243840" y="6672072"/>
            <a:ext cx="11512296" cy="0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AutoShape 6" descr="Цифра 2 в нумерологии - значение чисел в жизни человека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4100" name="Picture 4" descr="Оформление заказа - Культура Развития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146"/>
          <a:stretch/>
        </p:blipFill>
        <p:spPr bwMode="auto">
          <a:xfrm>
            <a:off x="307975" y="1244245"/>
            <a:ext cx="5135371" cy="2405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ow to be creative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" t="20157" r="-216" b="19431"/>
          <a:stretch/>
        </p:blipFill>
        <p:spPr bwMode="auto">
          <a:xfrm rot="10800000" flipV="1">
            <a:off x="307973" y="3821922"/>
            <a:ext cx="5135373" cy="2327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696712" y="1291181"/>
            <a:ext cx="574243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>
                <a:solidFill>
                  <a:schemeClr val="accent5"/>
                </a:solidFill>
                <a:latin typeface="Bahnschrift Light SemiCondensed" panose="020B0502040204020203" pitchFamily="34" charset="0"/>
              </a:rPr>
              <a:t>● </a:t>
            </a:r>
            <a:r>
              <a:rPr lang="ru-RU" sz="2800" dirty="0" smtClean="0">
                <a:solidFill>
                  <a:schemeClr val="bg1"/>
                </a:solidFill>
                <a:latin typeface="Bahnschrift Light SemiCondensed" panose="020B0502040204020203" pitchFamily="34" charset="0"/>
              </a:rPr>
              <a:t>Автоматизация оформления заказа, и автоматизация заключения договора. Клиент сможет оформить заказ онлайн без необходимости приходить в офис компании.</a:t>
            </a:r>
            <a:endParaRPr lang="ru-RU" sz="2800" dirty="0">
              <a:solidFill>
                <a:schemeClr val="bg1"/>
              </a:solidFill>
              <a:latin typeface="Bahnschrift Light SemiCondensed" panose="020B0502040204020203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696712" y="3943373"/>
            <a:ext cx="574243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>
                <a:solidFill>
                  <a:schemeClr val="accent5"/>
                </a:solidFill>
                <a:latin typeface="Bahnschrift Light SemiCondensed" panose="020B0502040204020203" pitchFamily="34" charset="0"/>
              </a:rPr>
              <a:t>● </a:t>
            </a:r>
            <a:r>
              <a:rPr lang="ru-RU" sz="2800" dirty="0" smtClean="0">
                <a:solidFill>
                  <a:schemeClr val="bg1"/>
                </a:solidFill>
                <a:latin typeface="Bahnschrift Light SemiCondensed" panose="020B0502040204020203" pitchFamily="34" charset="0"/>
              </a:rPr>
              <a:t>Автоматизация процесса получения обратной связи от клиентов. Клиент сможет оставить свой отзыв онлайн.</a:t>
            </a:r>
            <a:endParaRPr lang="ru-RU" sz="2800" dirty="0">
              <a:solidFill>
                <a:schemeClr val="bg1"/>
              </a:solidFill>
              <a:latin typeface="Bahnschrift Light Semi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6670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/>
          <p:cNvSpPr/>
          <p:nvPr/>
        </p:nvSpPr>
        <p:spPr>
          <a:xfrm>
            <a:off x="310896" y="391668"/>
            <a:ext cx="11512296" cy="6108192"/>
          </a:xfrm>
          <a:prstGeom prst="rect">
            <a:avLst/>
          </a:prstGeom>
          <a:solidFill>
            <a:schemeClr val="accent1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4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hnschrift Light Condensed" panose="020B0502040204020203" pitchFamily="34" charset="0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81964" y="582467"/>
            <a:ext cx="10170160" cy="684467"/>
          </a:xfrm>
        </p:spPr>
        <p:txBody>
          <a:bodyPr/>
          <a:lstStyle/>
          <a:p>
            <a:pPr algn="ctr"/>
            <a:r>
              <a:rPr lang="ru-RU" sz="4000" dirty="0">
                <a:solidFill>
                  <a:schemeClr val="accent5"/>
                </a:solidFill>
                <a:latin typeface="Bahnschrift Light SemiCondensed" panose="020B0502040204020203" pitchFamily="34" charset="0"/>
              </a:rPr>
              <a:t>Группы пользователей и уровни доступа</a:t>
            </a:r>
            <a:r>
              <a:rPr lang="ru-RU" sz="4000" dirty="0" smtClean="0">
                <a:solidFill>
                  <a:schemeClr val="accent5"/>
                </a:solidFill>
                <a:latin typeface="Bahnschrift Light SemiCondensed" panose="020B0502040204020203" pitchFamily="34" charset="0"/>
              </a:rPr>
              <a:t>:</a:t>
            </a:r>
            <a:endParaRPr lang="ru-RU" sz="4000" dirty="0">
              <a:solidFill>
                <a:schemeClr val="accent5"/>
              </a:solidFill>
              <a:latin typeface="Bahnschrift Light SemiCondensed" panose="020B0502040204020203" pitchFamily="34" charset="0"/>
            </a:endParaRPr>
          </a:p>
        </p:txBody>
      </p:sp>
      <p:cxnSp>
        <p:nvCxnSpPr>
          <p:cNvPr id="18" name="Прямая соединительная линия 17"/>
          <p:cNvCxnSpPr/>
          <p:nvPr/>
        </p:nvCxnSpPr>
        <p:spPr>
          <a:xfrm>
            <a:off x="310896" y="219456"/>
            <a:ext cx="11512296" cy="0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единительная линия 19"/>
          <p:cNvCxnSpPr/>
          <p:nvPr/>
        </p:nvCxnSpPr>
        <p:spPr>
          <a:xfrm>
            <a:off x="243840" y="6672072"/>
            <a:ext cx="11512296" cy="0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AutoShape 6" descr="Цифра 2 в нумерологии - значение чисел в жизни человека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1" name="TextBox 10"/>
          <p:cNvSpPr txBox="1"/>
          <p:nvPr/>
        </p:nvSpPr>
        <p:spPr>
          <a:xfrm>
            <a:off x="460376" y="3811333"/>
            <a:ext cx="265734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chemeClr val="accent5"/>
                </a:solidFill>
                <a:latin typeface="Bahnschrift Light SemiCondensed" panose="020B0502040204020203" pitchFamily="34" charset="0"/>
              </a:rPr>
              <a:t>●</a:t>
            </a:r>
            <a:r>
              <a:rPr lang="ru-RU" dirty="0" smtClean="0">
                <a:solidFill>
                  <a:schemeClr val="bg1"/>
                </a:solidFill>
                <a:latin typeface="Bahnschrift Light SemiCondensed" panose="020B0502040204020203" pitchFamily="34" charset="0"/>
              </a:rPr>
              <a:t> Сотруднику административного отдела доступны функции просмотра сформированных заявок и заключенных договоров.</a:t>
            </a:r>
            <a:endParaRPr lang="ru-RU" dirty="0">
              <a:solidFill>
                <a:schemeClr val="bg1"/>
              </a:solidFill>
              <a:latin typeface="Bahnschrift Light SemiCondensed" panose="020B0502040204020203" pitchFamily="34" charset="0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66" t="-357" r="23760" b="8223"/>
          <a:stretch/>
        </p:blipFill>
        <p:spPr>
          <a:xfrm>
            <a:off x="992715" y="1870788"/>
            <a:ext cx="1594730" cy="157497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59"/>
          <a:stretch/>
        </p:blipFill>
        <p:spPr>
          <a:xfrm>
            <a:off x="3742785" y="1831036"/>
            <a:ext cx="1629533" cy="157650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41" t="2767" b="3813"/>
          <a:stretch/>
        </p:blipFill>
        <p:spPr>
          <a:xfrm>
            <a:off x="6531950" y="1869264"/>
            <a:ext cx="1599663" cy="157650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1268" name="Picture 4" descr="Пользователь ПК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60"/>
          <a:stretch/>
        </p:blipFill>
        <p:spPr bwMode="auto">
          <a:xfrm>
            <a:off x="9399009" y="1824579"/>
            <a:ext cx="1566549" cy="158941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3137018" y="3751071"/>
            <a:ext cx="288226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>
                <a:solidFill>
                  <a:schemeClr val="accent5"/>
                </a:solidFill>
                <a:latin typeface="Bahnschrift Light SemiCondensed" panose="020B0502040204020203" pitchFamily="34" charset="0"/>
              </a:rPr>
              <a:t>●</a:t>
            </a:r>
            <a:r>
              <a:rPr lang="ru-RU" dirty="0" smtClean="0">
                <a:solidFill>
                  <a:schemeClr val="bg1"/>
                </a:solidFill>
                <a:latin typeface="Bahnschrift Light SemiCondensed" panose="020B0502040204020203" pitchFamily="34" charset="0"/>
              </a:rPr>
              <a:t> </a:t>
            </a:r>
            <a:r>
              <a:rPr lang="ru-RU" dirty="0">
                <a:solidFill>
                  <a:schemeClr val="bg1"/>
                </a:solidFill>
                <a:latin typeface="Bahnschrift Light SemiCondensed" panose="020B0502040204020203" pitchFamily="34" charset="0"/>
              </a:rPr>
              <a:t>Администратору предоставлен доступ ко всем функциям системы. Помимо доступных клиентов и сотрудникам функций, он может редактировать содержание системы (изменять перечень услуг и товаров, прайс-лист, акции).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890648" y="3751071"/>
            <a:ext cx="288226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>
                <a:solidFill>
                  <a:schemeClr val="accent5"/>
                </a:solidFill>
                <a:latin typeface="Bahnschrift Light SemiCondensed" panose="020B0502040204020203" pitchFamily="34" charset="0"/>
              </a:rPr>
              <a:t>●</a:t>
            </a:r>
            <a:r>
              <a:rPr lang="ru-RU" dirty="0" smtClean="0">
                <a:solidFill>
                  <a:schemeClr val="bg1"/>
                </a:solidFill>
                <a:latin typeface="Bahnschrift Light SemiCondensed" panose="020B0502040204020203" pitchFamily="34" charset="0"/>
              </a:rPr>
              <a:t> Клиенту доступны все функции гостя, а также функция формирования заявки и заключения договора.</a:t>
            </a:r>
            <a:endParaRPr lang="ru-RU" dirty="0">
              <a:solidFill>
                <a:schemeClr val="bg1"/>
              </a:solidFill>
              <a:latin typeface="Bahnschrift Light SemiCondensed" panose="020B0502040204020203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8709276" y="3751071"/>
            <a:ext cx="28822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dirty="0" smtClean="0">
                <a:solidFill>
                  <a:schemeClr val="accent5"/>
                </a:solidFill>
                <a:latin typeface="Bahnschrift Light SemiCondensed" panose="020B0502040204020203" pitchFamily="34" charset="0"/>
              </a:rPr>
              <a:t>●</a:t>
            </a:r>
            <a:r>
              <a:rPr lang="ru-RU" dirty="0" smtClean="0">
                <a:solidFill>
                  <a:schemeClr val="bg1"/>
                </a:solidFill>
                <a:latin typeface="Bahnschrift Light SemiCondensed" panose="020B0502040204020203" pitchFamily="34" charset="0"/>
              </a:rPr>
              <a:t> Гостю доступна функция просмотра информационного содержимого системы.</a:t>
            </a:r>
            <a:endParaRPr lang="ru-RU" dirty="0">
              <a:solidFill>
                <a:schemeClr val="bg1"/>
              </a:solidFill>
              <a:latin typeface="Bahnschrift Light SemiCondensed" panose="020B0502040204020203" pitchFamily="34" charset="0"/>
            </a:endParaRPr>
          </a:p>
        </p:txBody>
      </p:sp>
      <p:cxnSp>
        <p:nvCxnSpPr>
          <p:cNvPr id="12" name="Прямая соединительная линия 11"/>
          <p:cNvCxnSpPr/>
          <p:nvPr/>
        </p:nvCxnSpPr>
        <p:spPr>
          <a:xfrm>
            <a:off x="8709276" y="1604009"/>
            <a:ext cx="0" cy="4732385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единительная линия 21"/>
          <p:cNvCxnSpPr/>
          <p:nvPr/>
        </p:nvCxnSpPr>
        <p:spPr>
          <a:xfrm>
            <a:off x="6067044" y="1604010"/>
            <a:ext cx="0" cy="4732385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/>
          <p:cNvCxnSpPr/>
          <p:nvPr/>
        </p:nvCxnSpPr>
        <p:spPr>
          <a:xfrm>
            <a:off x="3117723" y="1618906"/>
            <a:ext cx="0" cy="4732385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единительная линия 23"/>
          <p:cNvCxnSpPr/>
          <p:nvPr/>
        </p:nvCxnSpPr>
        <p:spPr>
          <a:xfrm>
            <a:off x="11674472" y="1604009"/>
            <a:ext cx="0" cy="4732385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единительная линия 24"/>
          <p:cNvCxnSpPr/>
          <p:nvPr/>
        </p:nvCxnSpPr>
        <p:spPr>
          <a:xfrm>
            <a:off x="460375" y="1618906"/>
            <a:ext cx="0" cy="4732385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4085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12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12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1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1" grpId="0"/>
      <p:bldP spid="17" grpId="0"/>
      <p:bldP spid="19" grpId="0"/>
      <p:bldP spid="2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/>
          <p:cNvSpPr/>
          <p:nvPr/>
        </p:nvSpPr>
        <p:spPr>
          <a:xfrm>
            <a:off x="310897" y="391668"/>
            <a:ext cx="11512295" cy="6108192"/>
          </a:xfrm>
          <a:prstGeom prst="rect">
            <a:avLst/>
          </a:prstGeom>
          <a:solidFill>
            <a:schemeClr val="accent1">
              <a:lumMod val="75000"/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4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hnschrift Light Condensed" panose="020B0502040204020203" pitchFamily="34" charset="0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81964" y="1427796"/>
            <a:ext cx="10170160" cy="3174683"/>
          </a:xfrm>
        </p:spPr>
        <p:txBody>
          <a:bodyPr/>
          <a:lstStyle/>
          <a:p>
            <a:pPr algn="ctr"/>
            <a:r>
              <a:rPr lang="ru-RU" sz="6600" dirty="0" smtClean="0">
                <a:solidFill>
                  <a:schemeClr val="bg1"/>
                </a:solidFill>
                <a:latin typeface="Bahnschrift Light SemiCondensed" panose="020B0502040204020203" pitchFamily="34" charset="0"/>
              </a:rPr>
              <a:t>Сравнительный анализ </a:t>
            </a:r>
            <a:r>
              <a:rPr lang="ru-RU" sz="6600" dirty="0" smtClean="0">
                <a:solidFill>
                  <a:schemeClr val="accent5"/>
                </a:solidFill>
                <a:latin typeface="Bahnschrift Light SemiCondensed" panose="020B0502040204020203" pitchFamily="34" charset="0"/>
              </a:rPr>
              <a:t>аналогов</a:t>
            </a:r>
            <a:endParaRPr lang="ru-RU" sz="6600" dirty="0">
              <a:solidFill>
                <a:schemeClr val="accent5"/>
              </a:solidFill>
              <a:latin typeface="Bahnschrift Light SemiCondensed" panose="020B0502040204020203" pitchFamily="34" charset="0"/>
            </a:endParaRPr>
          </a:p>
        </p:txBody>
      </p:sp>
      <p:cxnSp>
        <p:nvCxnSpPr>
          <p:cNvPr id="18" name="Прямая соединительная линия 17"/>
          <p:cNvCxnSpPr/>
          <p:nvPr/>
        </p:nvCxnSpPr>
        <p:spPr>
          <a:xfrm>
            <a:off x="310896" y="219456"/>
            <a:ext cx="11512296" cy="0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единительная линия 19"/>
          <p:cNvCxnSpPr/>
          <p:nvPr/>
        </p:nvCxnSpPr>
        <p:spPr>
          <a:xfrm>
            <a:off x="243840" y="6672072"/>
            <a:ext cx="11512296" cy="0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AutoShape 6" descr="Цифра 2 в нумерологии - значение чисел в жизни человека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9491650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/>
          <p:cNvSpPr/>
          <p:nvPr/>
        </p:nvSpPr>
        <p:spPr>
          <a:xfrm>
            <a:off x="310897" y="391668"/>
            <a:ext cx="11512295" cy="6108192"/>
          </a:xfrm>
          <a:prstGeom prst="rect">
            <a:avLst/>
          </a:prstGeom>
          <a:solidFill>
            <a:schemeClr val="accent1">
              <a:lumMod val="75000"/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4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hnschrift Light Condensed" panose="020B0502040204020203" pitchFamily="34" charset="0"/>
            </a:endParaRPr>
          </a:p>
        </p:txBody>
      </p:sp>
      <p:cxnSp>
        <p:nvCxnSpPr>
          <p:cNvPr id="18" name="Прямая соединительная линия 17"/>
          <p:cNvCxnSpPr/>
          <p:nvPr/>
        </p:nvCxnSpPr>
        <p:spPr>
          <a:xfrm>
            <a:off x="310896" y="219456"/>
            <a:ext cx="11512296" cy="0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единительная линия 19"/>
          <p:cNvCxnSpPr/>
          <p:nvPr/>
        </p:nvCxnSpPr>
        <p:spPr>
          <a:xfrm>
            <a:off x="243840" y="6672072"/>
            <a:ext cx="11512296" cy="0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AutoShape 6" descr="Цифра 2 в нумерологии - значение чисел в жизни человека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717" y="610570"/>
            <a:ext cx="5603327" cy="567038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4959" y="830970"/>
            <a:ext cx="5540318" cy="517047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12739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/>
          <p:cNvSpPr/>
          <p:nvPr/>
        </p:nvSpPr>
        <p:spPr>
          <a:xfrm>
            <a:off x="310897" y="391668"/>
            <a:ext cx="11512295" cy="6108192"/>
          </a:xfrm>
          <a:prstGeom prst="rect">
            <a:avLst/>
          </a:prstGeom>
          <a:solidFill>
            <a:schemeClr val="accent1">
              <a:lumMod val="75000"/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4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hnschrift Light Condensed" panose="020B0502040204020203" pitchFamily="34" charset="0"/>
            </a:endParaRPr>
          </a:p>
        </p:txBody>
      </p:sp>
      <p:cxnSp>
        <p:nvCxnSpPr>
          <p:cNvPr id="18" name="Прямая соединительная линия 17"/>
          <p:cNvCxnSpPr/>
          <p:nvPr/>
        </p:nvCxnSpPr>
        <p:spPr>
          <a:xfrm>
            <a:off x="310896" y="219456"/>
            <a:ext cx="11512296" cy="0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единительная линия 19"/>
          <p:cNvCxnSpPr/>
          <p:nvPr/>
        </p:nvCxnSpPr>
        <p:spPr>
          <a:xfrm>
            <a:off x="243840" y="6672072"/>
            <a:ext cx="11512296" cy="0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AutoShape 6" descr="Цифра 2 в нумерологии - значение чисел в жизни человека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5225" y="501332"/>
            <a:ext cx="5662830" cy="249586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0716" y="3073209"/>
            <a:ext cx="5591849" cy="335064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5896" y="2611120"/>
            <a:ext cx="3190240" cy="319024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 rot="20917212">
            <a:off x="9399200" y="2519212"/>
            <a:ext cx="38608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6600" dirty="0" smtClean="0">
                <a:solidFill>
                  <a:schemeClr val="bg1">
                    <a:lumMod val="65000"/>
                  </a:schemeClr>
                </a:solidFill>
                <a:latin typeface="Arial Narrow" panose="020B0606020202030204" pitchFamily="34" charset="0"/>
              </a:rPr>
              <a:t>?</a:t>
            </a:r>
            <a:endParaRPr lang="ru-RU" sz="6600" dirty="0">
              <a:solidFill>
                <a:schemeClr val="bg1">
                  <a:lumMod val="65000"/>
                </a:schemeClr>
              </a:solidFill>
              <a:latin typeface="Arial Narrow" panose="020B0606020202030204" pitchFamily="34" charset="0"/>
            </a:endParaRPr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14560" y="2611120"/>
            <a:ext cx="2780665" cy="319024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717920" y="2900997"/>
            <a:ext cx="15951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chemeClr val="bg1">
                    <a:lumMod val="65000"/>
                  </a:schemeClr>
                </a:solidFill>
              </a:rPr>
              <a:t>Что же лучше?</a:t>
            </a:r>
            <a:endParaRPr lang="ru-RU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7198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72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2278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830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830" tmFilter="0, 0; 0.125,0.2665; 0.25,0.4; 0.375,0.465; 0.5,0.5;  0.625,0.535; 0.75,0.6; 0.875,0.7335; 1,1">
                                          <p:stCondLst>
                                            <p:cond delay="83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415" tmFilter="0, 0; 0.125,0.2665; 0.25,0.4; 0.375,0.465; 0.5,0.5;  0.625,0.535; 0.75,0.6; 0.875,0.7335; 1,1">
                                          <p:stCondLst>
                                            <p:cond delay="1655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05" tmFilter="0, 0; 0.125,0.2665; 0.25,0.4; 0.375,0.465; 0.5,0.5;  0.625,0.535; 0.75,0.6; 0.875,0.7335; 1,1">
                                          <p:stCondLst>
                                            <p:cond delay="207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1" dur="33">
                                          <p:stCondLst>
                                            <p:cond delay="81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2" dur="207" decel="50000">
                                          <p:stCondLst>
                                            <p:cond delay="845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33">
                                          <p:stCondLst>
                                            <p:cond delay="164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4" dur="207" decel="50000">
                                          <p:stCondLst>
                                            <p:cond delay="1673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33">
                                          <p:stCondLst>
                                            <p:cond delay="205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6" dur="207" decel="50000">
                                          <p:stCondLst>
                                            <p:cond delay="2085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33">
                                          <p:stCondLst>
                                            <p:cond delay="226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8" dur="207" decel="50000">
                                          <p:stCondLst>
                                            <p:cond delay="2293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72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2278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830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830" tmFilter="0, 0; 0.125,0.2665; 0.25,0.4; 0.375,0.465; 0.5,0.5;  0.625,0.535; 0.75,0.6; 0.875,0.7335; 1,1">
                                          <p:stCondLst>
                                            <p:cond delay="83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415" tmFilter="0, 0; 0.125,0.2665; 0.25,0.4; 0.375,0.465; 0.5,0.5;  0.625,0.535; 0.75,0.6; 0.875,0.7335; 1,1">
                                          <p:stCondLst>
                                            <p:cond delay="1655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05" tmFilter="0, 0; 0.125,0.2665; 0.25,0.4; 0.375,0.465; 0.5,0.5;  0.625,0.535; 0.75,0.6; 0.875,0.7335; 1,1">
                                          <p:stCondLst>
                                            <p:cond delay="207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7" dur="33">
                                          <p:stCondLst>
                                            <p:cond delay="8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8" dur="207" decel="50000">
                                          <p:stCondLst>
                                            <p:cond delay="845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" dur="33">
                                          <p:stCondLst>
                                            <p:cond delay="164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0" dur="207" decel="50000">
                                          <p:stCondLst>
                                            <p:cond delay="1673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" dur="33">
                                          <p:stCondLst>
                                            <p:cond delay="205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2" dur="207" decel="50000">
                                          <p:stCondLst>
                                            <p:cond delay="2085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3" dur="33">
                                          <p:stCondLst>
                                            <p:cond delay="226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4" dur="207" decel="50000">
                                          <p:stCondLst>
                                            <p:cond delay="2293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/>
          <p:cNvSpPr/>
          <p:nvPr/>
        </p:nvSpPr>
        <p:spPr>
          <a:xfrm>
            <a:off x="310897" y="391668"/>
            <a:ext cx="11512295" cy="6108192"/>
          </a:xfrm>
          <a:prstGeom prst="rect">
            <a:avLst/>
          </a:prstGeom>
          <a:solidFill>
            <a:schemeClr val="accent1">
              <a:lumMod val="75000"/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4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hnschrift Light Condensed" panose="020B0502040204020203" pitchFamily="34" charset="0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81964" y="219456"/>
            <a:ext cx="10170160" cy="919164"/>
          </a:xfrm>
        </p:spPr>
        <p:txBody>
          <a:bodyPr/>
          <a:lstStyle/>
          <a:p>
            <a:pPr algn="ctr"/>
            <a:r>
              <a:rPr lang="ru-RU" sz="4400" dirty="0" smtClean="0">
                <a:solidFill>
                  <a:schemeClr val="bg1"/>
                </a:solidFill>
                <a:latin typeface="Bahnschrift Light SemiCondensed" panose="020B0502040204020203" pitchFamily="34" charset="0"/>
              </a:rPr>
              <a:t>Описание </a:t>
            </a:r>
            <a:r>
              <a:rPr lang="ru-RU" sz="4400" dirty="0" smtClean="0">
                <a:solidFill>
                  <a:schemeClr val="accent5"/>
                </a:solidFill>
                <a:latin typeface="Bahnschrift Light SemiCondensed" panose="020B0502040204020203" pitchFamily="34" charset="0"/>
              </a:rPr>
              <a:t>текущей ситуации</a:t>
            </a:r>
            <a:endParaRPr lang="ru-RU" sz="4400" dirty="0">
              <a:solidFill>
                <a:schemeClr val="accent5"/>
              </a:solidFill>
              <a:latin typeface="Bahnschrift Light SemiCondensed" panose="020B0502040204020203" pitchFamily="34" charset="0"/>
            </a:endParaRPr>
          </a:p>
        </p:txBody>
      </p:sp>
      <p:cxnSp>
        <p:nvCxnSpPr>
          <p:cNvPr id="18" name="Прямая соединительная линия 17"/>
          <p:cNvCxnSpPr/>
          <p:nvPr/>
        </p:nvCxnSpPr>
        <p:spPr>
          <a:xfrm>
            <a:off x="310896" y="219456"/>
            <a:ext cx="11512296" cy="0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единительная линия 19"/>
          <p:cNvCxnSpPr/>
          <p:nvPr/>
        </p:nvCxnSpPr>
        <p:spPr>
          <a:xfrm>
            <a:off x="243840" y="6672072"/>
            <a:ext cx="11512296" cy="0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AutoShape 6" descr="Цифра 2 в нумерологии - значение чисел в жизни человека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5757" y="1138620"/>
            <a:ext cx="5639447" cy="51809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750" y="2500567"/>
            <a:ext cx="1933155" cy="372872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052320" y="2611120"/>
            <a:ext cx="1193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chemeClr val="bg1">
                    <a:lumMod val="65000"/>
                  </a:schemeClr>
                </a:solidFill>
                <a:latin typeface="Bahnschrift Light SemiCondensed" panose="020B0502040204020203" pitchFamily="34" charset="0"/>
              </a:rPr>
              <a:t>Почему…</a:t>
            </a:r>
            <a:endParaRPr lang="ru-RU" dirty="0">
              <a:solidFill>
                <a:schemeClr val="bg1">
                  <a:lumMod val="65000"/>
                </a:schemeClr>
              </a:solidFill>
              <a:latin typeface="Bahnschrift Light Semi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910743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/>
          <p:cNvSpPr/>
          <p:nvPr/>
        </p:nvSpPr>
        <p:spPr>
          <a:xfrm>
            <a:off x="310897" y="391668"/>
            <a:ext cx="11512295" cy="6108192"/>
          </a:xfrm>
          <a:prstGeom prst="rect">
            <a:avLst/>
          </a:prstGeom>
          <a:solidFill>
            <a:schemeClr val="accent1">
              <a:lumMod val="75000"/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4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hnschrift Light Condensed" panose="020B0502040204020203" pitchFamily="34" charset="0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81964" y="219456"/>
            <a:ext cx="10170160" cy="919164"/>
          </a:xfrm>
        </p:spPr>
        <p:txBody>
          <a:bodyPr/>
          <a:lstStyle/>
          <a:p>
            <a:pPr algn="ctr"/>
            <a:r>
              <a:rPr lang="ru-RU" sz="4400" dirty="0" smtClean="0">
                <a:solidFill>
                  <a:schemeClr val="bg1"/>
                </a:solidFill>
                <a:latin typeface="Bahnschrift Light SemiCondensed" panose="020B0502040204020203" pitchFamily="34" charset="0"/>
              </a:rPr>
              <a:t>Описание </a:t>
            </a:r>
            <a:r>
              <a:rPr lang="ru-RU" sz="4400" dirty="0" smtClean="0">
                <a:solidFill>
                  <a:schemeClr val="accent5"/>
                </a:solidFill>
                <a:latin typeface="Bahnschrift Light SemiCondensed" panose="020B0502040204020203" pitchFamily="34" charset="0"/>
              </a:rPr>
              <a:t>будущей ситуации</a:t>
            </a:r>
            <a:endParaRPr lang="ru-RU" sz="4400" dirty="0">
              <a:solidFill>
                <a:schemeClr val="accent5"/>
              </a:solidFill>
              <a:latin typeface="Bahnschrift Light SemiCondensed" panose="020B0502040204020203" pitchFamily="34" charset="0"/>
            </a:endParaRPr>
          </a:p>
        </p:txBody>
      </p:sp>
      <p:cxnSp>
        <p:nvCxnSpPr>
          <p:cNvPr id="18" name="Прямая соединительная линия 17"/>
          <p:cNvCxnSpPr/>
          <p:nvPr/>
        </p:nvCxnSpPr>
        <p:spPr>
          <a:xfrm>
            <a:off x="310896" y="219456"/>
            <a:ext cx="11512296" cy="0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единительная линия 19"/>
          <p:cNvCxnSpPr/>
          <p:nvPr/>
        </p:nvCxnSpPr>
        <p:spPr>
          <a:xfrm>
            <a:off x="243840" y="6672072"/>
            <a:ext cx="11512296" cy="0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AutoShape 6" descr="Цифра 2 в нумерологии - значение чисел в жизни человека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0148" y="1197738"/>
            <a:ext cx="5059680" cy="518524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388" y="2701003"/>
            <a:ext cx="2706269" cy="360835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184400" y="2488564"/>
            <a:ext cx="1438148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chemeClr val="bg1">
                    <a:lumMod val="65000"/>
                  </a:schemeClr>
                </a:solidFill>
              </a:rPr>
              <a:t>Разобрался</a:t>
            </a:r>
            <a:endParaRPr lang="ru-RU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823565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/>
          <p:cNvSpPr/>
          <p:nvPr/>
        </p:nvSpPr>
        <p:spPr>
          <a:xfrm>
            <a:off x="310897" y="391668"/>
            <a:ext cx="11512295" cy="6108192"/>
          </a:xfrm>
          <a:prstGeom prst="rect">
            <a:avLst/>
          </a:prstGeom>
          <a:solidFill>
            <a:schemeClr val="accent1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4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hnschrift Light Condensed" panose="020B0502040204020203" pitchFamily="34" charset="0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4908" y="3537204"/>
            <a:ext cx="10170160" cy="1051244"/>
          </a:xfrm>
        </p:spPr>
        <p:txBody>
          <a:bodyPr/>
          <a:lstStyle/>
          <a:p>
            <a:pPr algn="ctr"/>
            <a:r>
              <a:rPr lang="ru-RU" dirty="0">
                <a:solidFill>
                  <a:schemeClr val="bg1"/>
                </a:solidFill>
                <a:latin typeface="Bahnschrift Light SemiCondensed" panose="020B0502040204020203" pitchFamily="34" charset="0"/>
              </a:rPr>
              <a:t>Формализация основных функций системы с помощью </a:t>
            </a:r>
            <a:r>
              <a:rPr lang="ru-RU" dirty="0" err="1">
                <a:solidFill>
                  <a:schemeClr val="accent5"/>
                </a:solidFill>
                <a:latin typeface="Bahnschrift Light SemiCondensed" panose="020B0502040204020203" pitchFamily="34" charset="0"/>
              </a:rPr>
              <a:t>User</a:t>
            </a:r>
            <a:r>
              <a:rPr lang="ru-RU" dirty="0">
                <a:solidFill>
                  <a:schemeClr val="accent5"/>
                </a:solidFill>
                <a:latin typeface="Bahnschrift Light SemiCondensed" panose="020B0502040204020203" pitchFamily="34" charset="0"/>
              </a:rPr>
              <a:t> </a:t>
            </a:r>
            <a:r>
              <a:rPr lang="ru-RU" dirty="0" err="1">
                <a:solidFill>
                  <a:schemeClr val="accent5"/>
                </a:solidFill>
                <a:latin typeface="Bahnschrift Light SemiCondensed" panose="020B0502040204020203" pitchFamily="34" charset="0"/>
              </a:rPr>
              <a:t>Story</a:t>
            </a:r>
            <a:r>
              <a:rPr lang="ru-RU" dirty="0">
                <a:solidFill>
                  <a:schemeClr val="accent5"/>
                </a:solidFill>
                <a:latin typeface="Bahnschrift Light SemiCondensed" panose="020B0502040204020203" pitchFamily="34" charset="0"/>
              </a:rPr>
              <a:t> </a:t>
            </a:r>
            <a:r>
              <a:rPr lang="ru-RU" dirty="0" err="1">
                <a:solidFill>
                  <a:schemeClr val="accent5"/>
                </a:solidFill>
                <a:latin typeface="Bahnschrift Light SemiCondensed" panose="020B0502040204020203" pitchFamily="34" charset="0"/>
              </a:rPr>
              <a:t>Mapping</a:t>
            </a:r>
            <a:r>
              <a:rPr lang="ru-RU" dirty="0">
                <a:solidFill>
                  <a:schemeClr val="accent5"/>
                </a:solidFill>
                <a:latin typeface="Bahnschrift Light SemiCondensed" panose="020B0502040204020203" pitchFamily="34" charset="0"/>
              </a:rPr>
              <a:t>.</a:t>
            </a:r>
          </a:p>
        </p:txBody>
      </p:sp>
      <p:cxnSp>
        <p:nvCxnSpPr>
          <p:cNvPr id="18" name="Прямая соединительная линия 17"/>
          <p:cNvCxnSpPr/>
          <p:nvPr/>
        </p:nvCxnSpPr>
        <p:spPr>
          <a:xfrm>
            <a:off x="310896" y="219456"/>
            <a:ext cx="11512296" cy="0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единительная линия 19"/>
          <p:cNvCxnSpPr/>
          <p:nvPr/>
        </p:nvCxnSpPr>
        <p:spPr>
          <a:xfrm>
            <a:off x="243840" y="6672072"/>
            <a:ext cx="11512296" cy="0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AutoShape 6" descr="Цифра 2 в нумерологии - значение чисел в жизни человека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07761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/>
          <p:cNvSpPr/>
          <p:nvPr/>
        </p:nvSpPr>
        <p:spPr>
          <a:xfrm>
            <a:off x="310897" y="391668"/>
            <a:ext cx="11512295" cy="6108192"/>
          </a:xfrm>
          <a:prstGeom prst="rect">
            <a:avLst/>
          </a:prstGeom>
          <a:solidFill>
            <a:schemeClr val="accent1">
              <a:lumMod val="75000"/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4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hnschrift Light Condensed" panose="020B0502040204020203" pitchFamily="34" charset="0"/>
            </a:endParaRPr>
          </a:p>
        </p:txBody>
      </p:sp>
      <p:cxnSp>
        <p:nvCxnSpPr>
          <p:cNvPr id="18" name="Прямая соединительная линия 17"/>
          <p:cNvCxnSpPr/>
          <p:nvPr/>
        </p:nvCxnSpPr>
        <p:spPr>
          <a:xfrm>
            <a:off x="310896" y="219456"/>
            <a:ext cx="11512296" cy="0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единительная линия 19"/>
          <p:cNvCxnSpPr/>
          <p:nvPr/>
        </p:nvCxnSpPr>
        <p:spPr>
          <a:xfrm>
            <a:off x="243840" y="6672072"/>
            <a:ext cx="11512296" cy="0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AutoShape 6" descr="Цифра 2 в нумерологии - значение чисел в жизни человека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7" name="Рисунок 6" descr="Untitled Diagram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5591" y="470217"/>
            <a:ext cx="8002905" cy="620185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26737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/>
          <p:cNvSpPr/>
          <p:nvPr/>
        </p:nvSpPr>
        <p:spPr>
          <a:xfrm>
            <a:off x="548639" y="411480"/>
            <a:ext cx="7971107" cy="6108192"/>
          </a:xfrm>
          <a:prstGeom prst="rect">
            <a:avLst/>
          </a:prstGeom>
          <a:solidFill>
            <a:schemeClr val="accent1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768447" y="640139"/>
            <a:ext cx="5641146" cy="5611251"/>
          </a:xfrm>
        </p:spPr>
        <p:txBody>
          <a:bodyPr/>
          <a:lstStyle/>
          <a:p>
            <a:pPr algn="l"/>
            <a:r>
              <a:rPr lang="ru-RU" sz="4000" dirty="0">
                <a:solidFill>
                  <a:schemeClr val="accent5"/>
                </a:solidFill>
                <a:latin typeface="Bahnschrift Light SemiCondensed" panose="020B0502040204020203" pitchFamily="34" charset="0"/>
              </a:rPr>
              <a:t>Актуальность работы</a:t>
            </a:r>
            <a:r>
              <a:rPr lang="ru-RU" sz="4000" dirty="0" smtClean="0">
                <a:solidFill>
                  <a:schemeClr val="accent5"/>
                </a:solidFill>
                <a:latin typeface="Bahnschrift Light SemiCondensed" panose="020B0502040204020203" pitchFamily="34" charset="0"/>
              </a:rPr>
              <a:t>:</a:t>
            </a:r>
            <a:r>
              <a:rPr lang="ru-RU" sz="2100" dirty="0" smtClean="0">
                <a:solidFill>
                  <a:schemeClr val="accent5"/>
                </a:solidFill>
                <a:latin typeface="Bahnschrift Light SemiCondensed" panose="020B0502040204020203" pitchFamily="34" charset="0"/>
              </a:rPr>
              <a:t/>
            </a:r>
            <a:br>
              <a:rPr lang="ru-RU" sz="2100" dirty="0" smtClean="0">
                <a:solidFill>
                  <a:schemeClr val="accent5"/>
                </a:solidFill>
                <a:latin typeface="Bahnschrift Light SemiCondensed" panose="020B0502040204020203" pitchFamily="34" charset="0"/>
              </a:rPr>
            </a:br>
            <a:r>
              <a:rPr lang="ru-RU" sz="2100" dirty="0" smtClean="0">
                <a:solidFill>
                  <a:schemeClr val="bg1"/>
                </a:solidFill>
                <a:latin typeface="Bahnschrift Light SemiCondensed" panose="020B0502040204020203" pitchFamily="34" charset="0"/>
              </a:rPr>
              <a:t>Ежедневно </a:t>
            </a:r>
            <a:r>
              <a:rPr lang="ru-RU" sz="2100" dirty="0">
                <a:solidFill>
                  <a:schemeClr val="bg1"/>
                </a:solidFill>
                <a:latin typeface="Bahnschrift Light SemiCondensed" panose="020B0502040204020203" pitchFamily="34" charset="0"/>
              </a:rPr>
              <a:t>в крупных городах России умирают сотни людей, поэтому работа у ритуальных агентств есть всегда. Рано или поздно каждый человек сталкивается с таким большим горем, как потеря близкого, вынуждающим его приобрести статус потребителя ритуальных услуг, позволяющий на достойном уровне организовать похороны, почтить память об ушедшем в соответствии с его прижизненными пожеланиями и культурно-национальными традициями. Такой бизнес очень специфичен, поэтому для успешного роста прибыли компании без автоматизации не обойтись</a:t>
            </a:r>
            <a:r>
              <a:rPr lang="ru-RU" sz="2100" dirty="0" smtClean="0">
                <a:solidFill>
                  <a:schemeClr val="bg1"/>
                </a:solidFill>
                <a:latin typeface="Bahnschrift Light SemiCondensed" panose="020B0502040204020203" pitchFamily="34" charset="0"/>
              </a:rPr>
              <a:t>.</a:t>
            </a:r>
            <a:r>
              <a:rPr lang="en-US" sz="2100" dirty="0" smtClean="0">
                <a:solidFill>
                  <a:schemeClr val="bg1"/>
                </a:solidFill>
                <a:latin typeface="Bahnschrift Light SemiCondensed" panose="020B0502040204020203" pitchFamily="34" charset="0"/>
              </a:rPr>
              <a:t/>
            </a:r>
            <a:br>
              <a:rPr lang="en-US" sz="2100" dirty="0" smtClean="0">
                <a:solidFill>
                  <a:schemeClr val="bg1"/>
                </a:solidFill>
                <a:latin typeface="Bahnschrift Light SemiCondensed" panose="020B0502040204020203" pitchFamily="34" charset="0"/>
              </a:rPr>
            </a:br>
            <a:r>
              <a:rPr lang="ru-RU" sz="2100" dirty="0" err="1">
                <a:solidFill>
                  <a:schemeClr val="accent5"/>
                </a:solidFill>
                <a:latin typeface="Bahnschrift Light SemiCondensed" panose="020B0502040204020203" pitchFamily="34" charset="0"/>
              </a:rPr>
              <a:t>иНтЕрЕсНыЙ</a:t>
            </a:r>
            <a:r>
              <a:rPr lang="ru-RU" sz="2100" dirty="0">
                <a:solidFill>
                  <a:schemeClr val="accent5"/>
                </a:solidFill>
                <a:latin typeface="Bahnschrift Light SemiCondensed" panose="020B0502040204020203" pitchFamily="34" charset="0"/>
              </a:rPr>
              <a:t> </a:t>
            </a:r>
            <a:r>
              <a:rPr lang="ru-RU" sz="2100" dirty="0" err="1" smtClean="0">
                <a:solidFill>
                  <a:schemeClr val="accent5"/>
                </a:solidFill>
                <a:latin typeface="Bahnschrift Light SemiCondensed" panose="020B0502040204020203" pitchFamily="34" charset="0"/>
              </a:rPr>
              <a:t>фАкТ</a:t>
            </a:r>
            <a:r>
              <a:rPr lang="en-US" sz="2100" dirty="0" smtClean="0">
                <a:solidFill>
                  <a:schemeClr val="accent5"/>
                </a:solidFill>
                <a:latin typeface="Bahnschrift Light SemiCondensed" panose="020B0502040204020203" pitchFamily="34" charset="0"/>
              </a:rPr>
              <a:t> -</a:t>
            </a:r>
            <a:r>
              <a:rPr lang="en-US" sz="2100" dirty="0" smtClean="0">
                <a:solidFill>
                  <a:schemeClr val="bg1"/>
                </a:solidFill>
                <a:latin typeface="Bahnschrift Light SemiCondensed" panose="020B0502040204020203" pitchFamily="34" charset="0"/>
              </a:rPr>
              <a:t> </a:t>
            </a:r>
            <a:r>
              <a:rPr lang="ru-RU" sz="2100" dirty="0">
                <a:solidFill>
                  <a:schemeClr val="bg1"/>
                </a:solidFill>
                <a:latin typeface="Bahnschrift Light SemiCondensed" panose="020B0502040204020203" pitchFamily="34" charset="0"/>
              </a:rPr>
              <a:t>Годовой оборот легального рынка ритуальных услуг составляет около 60 миллиардов рублей.</a:t>
            </a:r>
            <a:endParaRPr lang="ru-RU" sz="2100" dirty="0">
              <a:solidFill>
                <a:schemeClr val="bg1"/>
              </a:solidFill>
              <a:latin typeface="Bahnschrift Light SemiCondensed" panose="020B0502040204020203" pitchFamily="34" charset="0"/>
            </a:endParaRPr>
          </a:p>
        </p:txBody>
      </p:sp>
      <p:cxnSp>
        <p:nvCxnSpPr>
          <p:cNvPr id="18" name="Прямая соединительная линия 17"/>
          <p:cNvCxnSpPr/>
          <p:nvPr/>
        </p:nvCxnSpPr>
        <p:spPr>
          <a:xfrm>
            <a:off x="310896" y="219456"/>
            <a:ext cx="11512296" cy="0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единительная линия 19"/>
          <p:cNvCxnSpPr/>
          <p:nvPr/>
        </p:nvCxnSpPr>
        <p:spPr>
          <a:xfrm>
            <a:off x="243840" y="6672072"/>
            <a:ext cx="11512296" cy="0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 descr="Изумление на о. Родос: Обявен за мъртъв и погребан възкръсна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9593" y="1661042"/>
            <a:ext cx="5413599" cy="3609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7733335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/>
          <p:cNvSpPr/>
          <p:nvPr/>
        </p:nvSpPr>
        <p:spPr>
          <a:xfrm>
            <a:off x="310897" y="391668"/>
            <a:ext cx="11512295" cy="6108192"/>
          </a:xfrm>
          <a:prstGeom prst="rect">
            <a:avLst/>
          </a:prstGeom>
          <a:solidFill>
            <a:schemeClr val="bg1">
              <a:lumMod val="6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4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hnschrift Light Condensed" panose="020B0502040204020203" pitchFamily="34" charset="0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4908" y="-207359"/>
            <a:ext cx="10170160" cy="1051244"/>
          </a:xfrm>
        </p:spPr>
        <p:txBody>
          <a:bodyPr/>
          <a:lstStyle/>
          <a:p>
            <a:pPr algn="ctr"/>
            <a:r>
              <a:rPr lang="en-US" sz="3200" dirty="0">
                <a:solidFill>
                  <a:schemeClr val="accent5"/>
                </a:solidFill>
                <a:latin typeface="Bahnschrift Light SemiCondensed" panose="020B0502040204020203" pitchFamily="34" charset="0"/>
              </a:rPr>
              <a:t>UML-</a:t>
            </a:r>
            <a:r>
              <a:rPr lang="ru-RU" sz="3200" dirty="0">
                <a:solidFill>
                  <a:schemeClr val="accent5"/>
                </a:solidFill>
                <a:latin typeface="Bahnschrift Light SemiCondensed" panose="020B0502040204020203" pitchFamily="34" charset="0"/>
              </a:rPr>
              <a:t>диаграмма </a:t>
            </a:r>
            <a:r>
              <a:rPr lang="ru-RU" sz="3200" dirty="0">
                <a:solidFill>
                  <a:schemeClr val="bg1"/>
                </a:solidFill>
                <a:latin typeface="Bahnschrift Light SemiCondensed" panose="020B0502040204020203" pitchFamily="34" charset="0"/>
              </a:rPr>
              <a:t>прецедентов</a:t>
            </a:r>
            <a:endParaRPr lang="ru-RU" sz="3200" dirty="0">
              <a:solidFill>
                <a:schemeClr val="accent5"/>
              </a:solidFill>
              <a:latin typeface="Bahnschrift Light SemiCondensed" panose="020B0502040204020203" pitchFamily="34" charset="0"/>
            </a:endParaRPr>
          </a:p>
        </p:txBody>
      </p:sp>
      <p:cxnSp>
        <p:nvCxnSpPr>
          <p:cNvPr id="18" name="Прямая соединительная линия 17"/>
          <p:cNvCxnSpPr/>
          <p:nvPr/>
        </p:nvCxnSpPr>
        <p:spPr>
          <a:xfrm>
            <a:off x="310896" y="219456"/>
            <a:ext cx="11512296" cy="0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единительная линия 19"/>
          <p:cNvCxnSpPr/>
          <p:nvPr/>
        </p:nvCxnSpPr>
        <p:spPr>
          <a:xfrm>
            <a:off x="243840" y="6672072"/>
            <a:ext cx="11512296" cy="0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AutoShape 6" descr="Цифра 2 в нумерологии - значение чисел в жизни человека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7" name="Рисунок 6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6817" y="843885"/>
            <a:ext cx="6160453" cy="5632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5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/>
          <p:cNvSpPr/>
          <p:nvPr/>
        </p:nvSpPr>
        <p:spPr>
          <a:xfrm>
            <a:off x="310897" y="391668"/>
            <a:ext cx="11512295" cy="6108192"/>
          </a:xfrm>
          <a:prstGeom prst="rect">
            <a:avLst/>
          </a:prstGeom>
          <a:solidFill>
            <a:schemeClr val="accent1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4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hnschrift Light Condensed" panose="020B0502040204020203" pitchFamily="34" charset="0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4908" y="1397508"/>
            <a:ext cx="10170160" cy="1051244"/>
          </a:xfrm>
        </p:spPr>
        <p:txBody>
          <a:bodyPr/>
          <a:lstStyle/>
          <a:p>
            <a:pPr algn="ctr"/>
            <a:r>
              <a:rPr lang="ru-RU" dirty="0">
                <a:solidFill>
                  <a:schemeClr val="bg1"/>
                </a:solidFill>
                <a:latin typeface="Bahnschrift Light SemiCondensed" panose="020B0502040204020203" pitchFamily="34" charset="0"/>
              </a:rPr>
              <a:t>Анализ </a:t>
            </a:r>
            <a:r>
              <a:rPr lang="ru-RU" dirty="0">
                <a:solidFill>
                  <a:schemeClr val="accent5"/>
                </a:solidFill>
                <a:latin typeface="Bahnschrift Light SemiCondensed" panose="020B0502040204020203" pitchFamily="34" charset="0"/>
              </a:rPr>
              <a:t>факторов риска проекта</a:t>
            </a:r>
          </a:p>
        </p:txBody>
      </p:sp>
      <p:cxnSp>
        <p:nvCxnSpPr>
          <p:cNvPr id="18" name="Прямая соединительная линия 17"/>
          <p:cNvCxnSpPr/>
          <p:nvPr/>
        </p:nvCxnSpPr>
        <p:spPr>
          <a:xfrm>
            <a:off x="310896" y="219456"/>
            <a:ext cx="11512296" cy="0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единительная линия 19"/>
          <p:cNvCxnSpPr/>
          <p:nvPr/>
        </p:nvCxnSpPr>
        <p:spPr>
          <a:xfrm>
            <a:off x="243840" y="6672072"/>
            <a:ext cx="11512296" cy="0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AutoShape 6" descr="Цифра 2 в нумерологии - значение чисел в жизни человека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6601" y="2620963"/>
            <a:ext cx="3862267" cy="3566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856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/>
          <p:cNvSpPr/>
          <p:nvPr/>
        </p:nvSpPr>
        <p:spPr>
          <a:xfrm>
            <a:off x="310897" y="391668"/>
            <a:ext cx="11512295" cy="6108192"/>
          </a:xfrm>
          <a:prstGeom prst="rect">
            <a:avLst/>
          </a:prstGeom>
          <a:solidFill>
            <a:schemeClr val="accent1">
              <a:lumMod val="75000"/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4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hnschrift Light Condensed" panose="020B0502040204020203" pitchFamily="34" charset="0"/>
            </a:endParaRPr>
          </a:p>
        </p:txBody>
      </p:sp>
      <p:cxnSp>
        <p:nvCxnSpPr>
          <p:cNvPr id="18" name="Прямая соединительная линия 17"/>
          <p:cNvCxnSpPr/>
          <p:nvPr/>
        </p:nvCxnSpPr>
        <p:spPr>
          <a:xfrm>
            <a:off x="310896" y="219456"/>
            <a:ext cx="11512296" cy="0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единительная линия 19"/>
          <p:cNvCxnSpPr/>
          <p:nvPr/>
        </p:nvCxnSpPr>
        <p:spPr>
          <a:xfrm>
            <a:off x="243840" y="6672072"/>
            <a:ext cx="11512296" cy="0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AutoShape 6" descr="Цифра 2 в нумерологии - значение чисел в жизни человека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720" y="570271"/>
            <a:ext cx="10241280" cy="575185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1760783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/>
          <p:cNvSpPr/>
          <p:nvPr/>
        </p:nvSpPr>
        <p:spPr>
          <a:xfrm>
            <a:off x="310897" y="391668"/>
            <a:ext cx="11512295" cy="6108192"/>
          </a:xfrm>
          <a:prstGeom prst="rect">
            <a:avLst/>
          </a:prstGeom>
          <a:solidFill>
            <a:schemeClr val="accent1">
              <a:lumMod val="75000"/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4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hnschrift Light Condensed" panose="020B0502040204020203" pitchFamily="34" charset="0"/>
            </a:endParaRPr>
          </a:p>
        </p:txBody>
      </p:sp>
      <p:cxnSp>
        <p:nvCxnSpPr>
          <p:cNvPr id="18" name="Прямая соединительная линия 17"/>
          <p:cNvCxnSpPr/>
          <p:nvPr/>
        </p:nvCxnSpPr>
        <p:spPr>
          <a:xfrm>
            <a:off x="310896" y="219456"/>
            <a:ext cx="11512296" cy="0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единительная линия 19"/>
          <p:cNvCxnSpPr/>
          <p:nvPr/>
        </p:nvCxnSpPr>
        <p:spPr>
          <a:xfrm>
            <a:off x="243840" y="6672072"/>
            <a:ext cx="11512296" cy="0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AutoShape 6" descr="Цифра 2 в нумерологии - значение чисел в жизни человека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375" y="1614269"/>
            <a:ext cx="11170850" cy="354475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9501116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/>
          <p:cNvSpPr/>
          <p:nvPr/>
        </p:nvSpPr>
        <p:spPr>
          <a:xfrm>
            <a:off x="310897" y="391668"/>
            <a:ext cx="11512295" cy="6108192"/>
          </a:xfrm>
          <a:prstGeom prst="rect">
            <a:avLst/>
          </a:prstGeom>
          <a:solidFill>
            <a:schemeClr val="accent1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4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hnschrift Light Condensed" panose="020B0502040204020203" pitchFamily="34" charset="0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4908" y="2718308"/>
            <a:ext cx="10170160" cy="1051244"/>
          </a:xfrm>
        </p:spPr>
        <p:txBody>
          <a:bodyPr/>
          <a:lstStyle/>
          <a:p>
            <a:pPr algn="ctr"/>
            <a:r>
              <a:rPr lang="ru-RU" dirty="0">
                <a:solidFill>
                  <a:schemeClr val="accent5"/>
                </a:solidFill>
                <a:latin typeface="Bahnschrift Light SemiCondensed" panose="020B0502040204020203" pitchFamily="34" charset="0"/>
              </a:rPr>
              <a:t>Решение задачи 2: </a:t>
            </a:r>
            <a:r>
              <a:rPr lang="ru-RU" dirty="0">
                <a:solidFill>
                  <a:schemeClr val="bg1"/>
                </a:solidFill>
                <a:latin typeface="Bahnschrift Light SemiCondensed" panose="020B0502040204020203" pitchFamily="34" charset="0"/>
              </a:rPr>
              <a:t>Разработка технической документацию ИС </a:t>
            </a:r>
            <a:endParaRPr lang="ru-RU" dirty="0">
              <a:solidFill>
                <a:schemeClr val="accent5"/>
              </a:solidFill>
              <a:latin typeface="Bahnschrift Light SemiCondensed" panose="020B0502040204020203" pitchFamily="34" charset="0"/>
            </a:endParaRPr>
          </a:p>
        </p:txBody>
      </p:sp>
      <p:cxnSp>
        <p:nvCxnSpPr>
          <p:cNvPr id="18" name="Прямая соединительная линия 17"/>
          <p:cNvCxnSpPr/>
          <p:nvPr/>
        </p:nvCxnSpPr>
        <p:spPr>
          <a:xfrm>
            <a:off x="310896" y="219456"/>
            <a:ext cx="11512296" cy="0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единительная линия 19"/>
          <p:cNvCxnSpPr/>
          <p:nvPr/>
        </p:nvCxnSpPr>
        <p:spPr>
          <a:xfrm>
            <a:off x="243840" y="6672072"/>
            <a:ext cx="11512296" cy="0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AutoShape 6" descr="Цифра 2 в нумерологии - значение чисел в жизни человека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91181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/>
          <p:cNvSpPr/>
          <p:nvPr/>
        </p:nvSpPr>
        <p:spPr>
          <a:xfrm>
            <a:off x="310897" y="391668"/>
            <a:ext cx="11512295" cy="6108192"/>
          </a:xfrm>
          <a:prstGeom prst="rect">
            <a:avLst/>
          </a:prstGeom>
          <a:solidFill>
            <a:schemeClr val="accent1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4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hnschrift Light Condensed" panose="020B0502040204020203" pitchFamily="34" charset="0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4908" y="1549399"/>
            <a:ext cx="10170160" cy="1051244"/>
          </a:xfrm>
        </p:spPr>
        <p:txBody>
          <a:bodyPr/>
          <a:lstStyle/>
          <a:p>
            <a:pPr algn="ctr"/>
            <a:r>
              <a:rPr lang="ru-RU" dirty="0">
                <a:solidFill>
                  <a:schemeClr val="bg1"/>
                </a:solidFill>
                <a:latin typeface="Bahnschrift Light SemiCondensed" panose="020B0502040204020203" pitchFamily="34" charset="0"/>
              </a:rPr>
              <a:t>Описание выбранных </a:t>
            </a:r>
            <a:r>
              <a:rPr lang="ru-RU" dirty="0">
                <a:solidFill>
                  <a:schemeClr val="accent5"/>
                </a:solidFill>
                <a:latin typeface="Bahnschrift Light SemiCondensed" panose="020B0502040204020203" pitchFamily="34" charset="0"/>
              </a:rPr>
              <a:t>технических решений </a:t>
            </a:r>
          </a:p>
        </p:txBody>
      </p:sp>
      <p:cxnSp>
        <p:nvCxnSpPr>
          <p:cNvPr id="18" name="Прямая соединительная линия 17"/>
          <p:cNvCxnSpPr/>
          <p:nvPr/>
        </p:nvCxnSpPr>
        <p:spPr>
          <a:xfrm>
            <a:off x="310896" y="219456"/>
            <a:ext cx="11512296" cy="0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единительная линия 19"/>
          <p:cNvCxnSpPr/>
          <p:nvPr/>
        </p:nvCxnSpPr>
        <p:spPr>
          <a:xfrm>
            <a:off x="243840" y="6672072"/>
            <a:ext cx="11512296" cy="0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AutoShape 6" descr="Цифра 2 в нумерологии - значение чисел в жизни человека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3186" y="2600643"/>
            <a:ext cx="4993604" cy="3455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67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/>
          <p:cNvSpPr/>
          <p:nvPr/>
        </p:nvSpPr>
        <p:spPr>
          <a:xfrm>
            <a:off x="307975" y="391668"/>
            <a:ext cx="7760441" cy="6108192"/>
          </a:xfrm>
          <a:prstGeom prst="rect">
            <a:avLst/>
          </a:prstGeom>
          <a:solidFill>
            <a:schemeClr val="accent1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4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hnschrift Light Condensed" panose="020B0502040204020203" pitchFamily="34" charset="0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460375" y="888067"/>
            <a:ext cx="5461273" cy="789356"/>
          </a:xfrm>
        </p:spPr>
        <p:txBody>
          <a:bodyPr/>
          <a:lstStyle/>
          <a:p>
            <a:pPr algn="ctr"/>
            <a:r>
              <a:rPr lang="ru-RU" sz="2400" dirty="0">
                <a:solidFill>
                  <a:schemeClr val="bg1"/>
                </a:solidFill>
                <a:latin typeface="Bahnschrift Light SemiCondensed" panose="020B0502040204020203" pitchFamily="34" charset="0"/>
              </a:rPr>
              <a:t>Для реализации данной информационной системы целесообразно использовать </a:t>
            </a:r>
            <a:r>
              <a:rPr lang="ru-RU" sz="2400" dirty="0">
                <a:solidFill>
                  <a:schemeClr val="accent5"/>
                </a:solidFill>
                <a:latin typeface="Bahnschrift Light SemiCondensed" panose="020B0502040204020203" pitchFamily="34" charset="0"/>
              </a:rPr>
              <a:t>язык программирования </a:t>
            </a:r>
            <a:r>
              <a:rPr lang="ru-RU" sz="2400" dirty="0" err="1">
                <a:solidFill>
                  <a:schemeClr val="accent5"/>
                </a:solidFill>
                <a:latin typeface="Bahnschrift Light SemiCondensed" panose="020B0502040204020203" pitchFamily="34" charset="0"/>
              </a:rPr>
              <a:t>Python</a:t>
            </a:r>
            <a:r>
              <a:rPr lang="ru-RU" sz="2400" dirty="0">
                <a:solidFill>
                  <a:schemeClr val="accent5"/>
                </a:solidFill>
                <a:latin typeface="Bahnschrift Light SemiCondensed" panose="020B0502040204020203" pitchFamily="34" charset="0"/>
              </a:rPr>
              <a:t>.</a:t>
            </a:r>
            <a:endParaRPr lang="ru-RU" sz="2400" dirty="0">
              <a:solidFill>
                <a:schemeClr val="accent5"/>
              </a:solidFill>
              <a:latin typeface="Bahnschrift Light SemiCondensed" panose="020B0502040204020203" pitchFamily="34" charset="0"/>
            </a:endParaRPr>
          </a:p>
        </p:txBody>
      </p:sp>
      <p:cxnSp>
        <p:nvCxnSpPr>
          <p:cNvPr id="18" name="Прямая соединительная линия 17"/>
          <p:cNvCxnSpPr/>
          <p:nvPr/>
        </p:nvCxnSpPr>
        <p:spPr>
          <a:xfrm>
            <a:off x="310896" y="219456"/>
            <a:ext cx="11512296" cy="0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единительная линия 19"/>
          <p:cNvCxnSpPr/>
          <p:nvPr/>
        </p:nvCxnSpPr>
        <p:spPr>
          <a:xfrm>
            <a:off x="243840" y="6672072"/>
            <a:ext cx="11512296" cy="0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AutoShape 6" descr="Цифра 2 в нумерологии - значение чисел в жизни человека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026" name="Picture 2" descr="Как учить Python: девять кратких практических советов | GeekBrains -  образовательный портал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70" t="14975" r="10923" b="35545"/>
          <a:stretch/>
        </p:blipFill>
        <p:spPr bwMode="auto">
          <a:xfrm>
            <a:off x="5758999" y="1656396"/>
            <a:ext cx="5776508" cy="212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Где применяется язык Python? Сферы применения - статья на itProger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09"/>
          <a:stretch/>
        </p:blipFill>
        <p:spPr bwMode="auto">
          <a:xfrm>
            <a:off x="5752414" y="4080377"/>
            <a:ext cx="5763338" cy="2116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57064" y="1677423"/>
            <a:ext cx="5046785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>
                <a:solidFill>
                  <a:schemeClr val="accent5"/>
                </a:solidFill>
                <a:latin typeface="Bahnschrift Light SemiCondensed" panose="020B0502040204020203" pitchFamily="34" charset="0"/>
              </a:rPr>
              <a:t>● </a:t>
            </a:r>
            <a:r>
              <a:rPr lang="ru-RU" sz="2100" dirty="0" smtClean="0">
                <a:solidFill>
                  <a:schemeClr val="bg1"/>
                </a:solidFill>
                <a:latin typeface="Bahnschrift SemiLight SemiConde" panose="020B0502040204020203" pitchFamily="34" charset="0"/>
              </a:rPr>
              <a:t>Данный </a:t>
            </a:r>
            <a:r>
              <a:rPr lang="ru-RU" sz="2100" dirty="0">
                <a:solidFill>
                  <a:schemeClr val="bg1"/>
                </a:solidFill>
                <a:latin typeface="Bahnschrift SemiLight SemiConde" panose="020B0502040204020203" pitchFamily="34" charset="0"/>
              </a:rPr>
              <a:t>язык является объектно-ориентированным и позволяет решать самые разнообразные задачи, в том числе создание полноценной информационной системы</a:t>
            </a:r>
            <a:r>
              <a:rPr lang="ru-RU" sz="2100" dirty="0" smtClean="0">
                <a:solidFill>
                  <a:schemeClr val="bg1"/>
                </a:solidFill>
                <a:latin typeface="Bahnschrift SemiLight SemiConde" panose="020B0502040204020203" pitchFamily="34" charset="0"/>
              </a:rPr>
              <a:t>;</a:t>
            </a:r>
          </a:p>
          <a:p>
            <a:r>
              <a:rPr lang="ru-RU" sz="2400" dirty="0">
                <a:solidFill>
                  <a:schemeClr val="accent5"/>
                </a:solidFill>
                <a:latin typeface="Bahnschrift Light SemiCondensed" panose="020B0502040204020203" pitchFamily="34" charset="0"/>
              </a:rPr>
              <a:t>● </a:t>
            </a:r>
            <a:r>
              <a:rPr lang="ru-RU" sz="2100" dirty="0" smtClean="0">
                <a:solidFill>
                  <a:schemeClr val="bg1"/>
                </a:solidFill>
                <a:latin typeface="Bahnschrift SemiLight SemiConde" panose="020B0502040204020203" pitchFamily="34" charset="0"/>
              </a:rPr>
              <a:t>Интерпретатор </a:t>
            </a:r>
            <a:r>
              <a:rPr lang="ru-RU" sz="2100" dirty="0">
                <a:solidFill>
                  <a:schemeClr val="bg1"/>
                </a:solidFill>
                <a:latin typeface="Bahnschrift SemiLight SemiConde" panose="020B0502040204020203" pitchFamily="34" charset="0"/>
              </a:rPr>
              <a:t>языка реализован для большинства операционных систем и платформ, что позволяет использовать его как кроссплатформенное средство разработки</a:t>
            </a:r>
            <a:r>
              <a:rPr lang="ru-RU" sz="2100" dirty="0" smtClean="0">
                <a:solidFill>
                  <a:schemeClr val="bg1"/>
                </a:solidFill>
                <a:latin typeface="Bahnschrift SemiLight SemiConde" panose="020B0502040204020203" pitchFamily="34" charset="0"/>
              </a:rPr>
              <a:t>;</a:t>
            </a:r>
          </a:p>
          <a:p>
            <a:r>
              <a:rPr lang="ru-RU" sz="2400" dirty="0">
                <a:solidFill>
                  <a:schemeClr val="accent5"/>
                </a:solidFill>
                <a:latin typeface="Bahnschrift Light SemiCondensed" panose="020B0502040204020203" pitchFamily="34" charset="0"/>
              </a:rPr>
              <a:t>● </a:t>
            </a:r>
            <a:r>
              <a:rPr lang="ru-RU" sz="2100" dirty="0" smtClean="0">
                <a:solidFill>
                  <a:schemeClr val="bg1"/>
                </a:solidFill>
                <a:latin typeface="Bahnschrift SemiLight SemiConde" panose="020B0502040204020203" pitchFamily="34" charset="0"/>
              </a:rPr>
              <a:t>Он </a:t>
            </a:r>
            <a:r>
              <a:rPr lang="ru-RU" sz="2100" dirty="0">
                <a:solidFill>
                  <a:schemeClr val="bg1"/>
                </a:solidFill>
                <a:latin typeface="Bahnschrift SemiLight SemiConde" panose="020B0502040204020203" pitchFamily="34" charset="0"/>
              </a:rPr>
              <a:t>имеет большое количество подключаемых модулей, предоставляющих самые разные дополнительные возможности.</a:t>
            </a:r>
            <a:endParaRPr lang="ru-RU" sz="2100" dirty="0">
              <a:solidFill>
                <a:schemeClr val="bg1"/>
              </a:solidFill>
              <a:latin typeface="Bahnschrift SemiLight SemiConde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54187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window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/>
          <p:cNvSpPr/>
          <p:nvPr/>
        </p:nvSpPr>
        <p:spPr>
          <a:xfrm>
            <a:off x="2074986" y="391668"/>
            <a:ext cx="7842738" cy="6108192"/>
          </a:xfrm>
          <a:prstGeom prst="rect">
            <a:avLst/>
          </a:prstGeom>
          <a:solidFill>
            <a:schemeClr val="accent1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4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hnschrift Light Condensed" panose="020B0502040204020203" pitchFamily="34" charset="0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2074987" y="391668"/>
            <a:ext cx="7842738" cy="1051244"/>
          </a:xfrm>
        </p:spPr>
        <p:txBody>
          <a:bodyPr/>
          <a:lstStyle/>
          <a:p>
            <a:pPr algn="ctr"/>
            <a:r>
              <a:rPr lang="ru-RU" sz="2800" dirty="0">
                <a:solidFill>
                  <a:schemeClr val="bg1"/>
                </a:solidFill>
                <a:latin typeface="Bahnschrift Light SemiCondensed" panose="020B0502040204020203" pitchFamily="34" charset="0"/>
              </a:rPr>
              <a:t>Для реализации данной информационной системы был выбран </a:t>
            </a:r>
            <a:r>
              <a:rPr lang="ru-RU" sz="2800" dirty="0" err="1">
                <a:solidFill>
                  <a:schemeClr val="accent5"/>
                </a:solidFill>
                <a:latin typeface="Bahnschrift Light SemiCondensed" panose="020B0502040204020203" pitchFamily="34" charset="0"/>
              </a:rPr>
              <a:t>фреймворк</a:t>
            </a:r>
            <a:r>
              <a:rPr lang="ru-RU" sz="2800" dirty="0">
                <a:solidFill>
                  <a:schemeClr val="accent5"/>
                </a:solidFill>
                <a:latin typeface="Bahnschrift Light SemiCondensed" panose="020B0502040204020203" pitchFamily="34" charset="0"/>
              </a:rPr>
              <a:t> </a:t>
            </a:r>
            <a:r>
              <a:rPr lang="ru-RU" sz="2800" dirty="0" err="1">
                <a:solidFill>
                  <a:schemeClr val="accent5"/>
                </a:solidFill>
                <a:latin typeface="Bahnschrift Light SemiCondensed" panose="020B0502040204020203" pitchFamily="34" charset="0"/>
              </a:rPr>
              <a:t>Django</a:t>
            </a:r>
            <a:r>
              <a:rPr lang="ru-RU" sz="2800" dirty="0">
                <a:solidFill>
                  <a:schemeClr val="accent5"/>
                </a:solidFill>
                <a:latin typeface="Bahnschrift Light SemiCondensed" panose="020B0502040204020203" pitchFamily="34" charset="0"/>
              </a:rPr>
              <a:t>.</a:t>
            </a:r>
            <a:endParaRPr lang="ru-RU" sz="2800" dirty="0">
              <a:solidFill>
                <a:schemeClr val="accent5"/>
              </a:solidFill>
              <a:latin typeface="Bahnschrift Light SemiCondensed" panose="020B0502040204020203" pitchFamily="34" charset="0"/>
            </a:endParaRPr>
          </a:p>
        </p:txBody>
      </p:sp>
      <p:cxnSp>
        <p:nvCxnSpPr>
          <p:cNvPr id="18" name="Прямая соединительная линия 17"/>
          <p:cNvCxnSpPr/>
          <p:nvPr/>
        </p:nvCxnSpPr>
        <p:spPr>
          <a:xfrm>
            <a:off x="310896" y="219456"/>
            <a:ext cx="11512296" cy="0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единительная линия 19"/>
          <p:cNvCxnSpPr/>
          <p:nvPr/>
        </p:nvCxnSpPr>
        <p:spPr>
          <a:xfrm>
            <a:off x="243840" y="6672072"/>
            <a:ext cx="11512296" cy="0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AutoShape 6" descr="Цифра 2 в нумерологии - значение чисел в жизни человека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TextBox 4"/>
          <p:cNvSpPr txBox="1"/>
          <p:nvPr/>
        </p:nvSpPr>
        <p:spPr>
          <a:xfrm>
            <a:off x="3829401" y="1676668"/>
            <a:ext cx="4475285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100" dirty="0">
                <a:solidFill>
                  <a:schemeClr val="bg1"/>
                </a:solidFill>
                <a:latin typeface="Bahnschrift SemiLight SemiConde" panose="020B0502040204020203" pitchFamily="34" charset="0"/>
              </a:rPr>
              <a:t>Пусть на разработку системы с использованием </a:t>
            </a:r>
            <a:r>
              <a:rPr lang="ru-RU" sz="2100" dirty="0" err="1">
                <a:solidFill>
                  <a:schemeClr val="bg1"/>
                </a:solidFill>
                <a:latin typeface="Bahnschrift SemiLight SemiConde" panose="020B0502040204020203" pitchFamily="34" charset="0"/>
              </a:rPr>
              <a:t>фреймворка</a:t>
            </a:r>
            <a:r>
              <a:rPr lang="ru-RU" sz="2100" dirty="0">
                <a:solidFill>
                  <a:schemeClr val="bg1"/>
                </a:solidFill>
                <a:latin typeface="Bahnschrift SemiLight SemiConde" panose="020B0502040204020203" pitchFamily="34" charset="0"/>
              </a:rPr>
              <a:t> уходит больше времени, чем с CMS, однако любая задумка осуществима без каких-либо неожиданных проблем. В </a:t>
            </a:r>
            <a:r>
              <a:rPr lang="ru-RU" sz="2100" dirty="0" err="1">
                <a:solidFill>
                  <a:schemeClr val="bg1"/>
                </a:solidFill>
                <a:latin typeface="Bahnschrift SemiLight SemiConde" panose="020B0502040204020203" pitchFamily="34" charset="0"/>
              </a:rPr>
              <a:t>фреймворках</a:t>
            </a:r>
            <a:r>
              <a:rPr lang="ru-RU" sz="2100" dirty="0">
                <a:solidFill>
                  <a:schemeClr val="bg1"/>
                </a:solidFill>
                <a:latin typeface="Bahnschrift SemiLight SemiConde" panose="020B0502040204020203" pitchFamily="34" charset="0"/>
              </a:rPr>
              <a:t> зачастую только самые необходимые функции и хороший отлаженный код. Ведя разработку с помощью </a:t>
            </a:r>
            <a:r>
              <a:rPr lang="ru-RU" sz="2100" dirty="0" err="1">
                <a:solidFill>
                  <a:schemeClr val="bg1"/>
                </a:solidFill>
                <a:latin typeface="Bahnschrift SemiLight SemiConde" panose="020B0502040204020203" pitchFamily="34" charset="0"/>
              </a:rPr>
              <a:t>фреймворка</a:t>
            </a:r>
            <a:r>
              <a:rPr lang="ru-RU" sz="2100" dirty="0">
                <a:solidFill>
                  <a:schemeClr val="bg1"/>
                </a:solidFill>
                <a:latin typeface="Bahnschrift SemiLight SemiConde" panose="020B0502040204020203" pitchFamily="34" charset="0"/>
              </a:rPr>
              <a:t>, ты сам строишь взаимодействие пользователя с функциями и данными, и сам решаешь, как это будет выводиться в браузер. Проще говоря, можно создать нетиповой, нешаблонный проект.</a:t>
            </a:r>
          </a:p>
        </p:txBody>
      </p:sp>
      <p:pic>
        <p:nvPicPr>
          <p:cNvPr id="2050" name="Picture 2" descr="В каких случаях стоит использовать Django (а в каких не стоит) / Блог  компании Издательский дом «Питер» / Хабр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01" t="15164" r="52863" b="7177"/>
          <a:stretch/>
        </p:blipFill>
        <p:spPr bwMode="auto">
          <a:xfrm>
            <a:off x="460375" y="1987259"/>
            <a:ext cx="3030171" cy="2917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В каких случаях стоит использовать Django (а в каких не стоит) / Блог  компании Издательский дом «Питер» / Хабр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351" t="14995" r="15207" b="6827"/>
          <a:stretch/>
        </p:blipFill>
        <p:spPr bwMode="auto">
          <a:xfrm>
            <a:off x="8738204" y="1987258"/>
            <a:ext cx="3017932" cy="2917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Прямая соединительная линия 7"/>
          <p:cNvCxnSpPr/>
          <p:nvPr/>
        </p:nvCxnSpPr>
        <p:spPr>
          <a:xfrm flipH="1">
            <a:off x="8396653" y="1696914"/>
            <a:ext cx="8794" cy="4686821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единительная линия 13"/>
          <p:cNvCxnSpPr/>
          <p:nvPr/>
        </p:nvCxnSpPr>
        <p:spPr>
          <a:xfrm flipH="1">
            <a:off x="3785089" y="1696915"/>
            <a:ext cx="8794" cy="4686821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96512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/>
          <p:cNvSpPr/>
          <p:nvPr/>
        </p:nvSpPr>
        <p:spPr>
          <a:xfrm>
            <a:off x="1907933" y="425216"/>
            <a:ext cx="8164005" cy="6142637"/>
          </a:xfrm>
          <a:prstGeom prst="rect">
            <a:avLst/>
          </a:prstGeom>
          <a:solidFill>
            <a:schemeClr val="accent1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4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hnschrift Light Condensed" panose="020B0502040204020203" pitchFamily="34" charset="0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907933" y="13696"/>
            <a:ext cx="8176844" cy="1051244"/>
          </a:xfrm>
        </p:spPr>
        <p:txBody>
          <a:bodyPr/>
          <a:lstStyle/>
          <a:p>
            <a:pPr algn="ctr"/>
            <a:r>
              <a:rPr lang="ru-RU" sz="3600" dirty="0">
                <a:solidFill>
                  <a:schemeClr val="bg1"/>
                </a:solidFill>
                <a:latin typeface="Bahnschrift Light SemiCondensed" panose="020B0502040204020203" pitchFamily="34" charset="0"/>
              </a:rPr>
              <a:t>Проектирование базы данных, </a:t>
            </a:r>
            <a:r>
              <a:rPr lang="ru-RU" sz="3600" dirty="0">
                <a:solidFill>
                  <a:schemeClr val="accent5"/>
                </a:solidFill>
                <a:latin typeface="Bahnschrift Light SemiCondensed" panose="020B0502040204020203" pitchFamily="34" charset="0"/>
              </a:rPr>
              <a:t>ER </a:t>
            </a:r>
            <a:r>
              <a:rPr lang="ru-RU" sz="3600" dirty="0" err="1">
                <a:solidFill>
                  <a:schemeClr val="accent5"/>
                </a:solidFill>
                <a:latin typeface="Bahnschrift Light SemiCondensed" panose="020B0502040204020203" pitchFamily="34" charset="0"/>
              </a:rPr>
              <a:t>Diagram</a:t>
            </a:r>
            <a:endParaRPr lang="ru-RU" sz="3600" dirty="0">
              <a:solidFill>
                <a:schemeClr val="accent5"/>
              </a:solidFill>
              <a:latin typeface="Bahnschrift Light SemiCondensed" panose="020B0502040204020203" pitchFamily="34" charset="0"/>
            </a:endParaRPr>
          </a:p>
        </p:txBody>
      </p:sp>
      <p:cxnSp>
        <p:nvCxnSpPr>
          <p:cNvPr id="18" name="Прямая соединительная линия 17"/>
          <p:cNvCxnSpPr/>
          <p:nvPr/>
        </p:nvCxnSpPr>
        <p:spPr>
          <a:xfrm>
            <a:off x="310896" y="219456"/>
            <a:ext cx="11512296" cy="0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единительная линия 19"/>
          <p:cNvCxnSpPr/>
          <p:nvPr/>
        </p:nvCxnSpPr>
        <p:spPr>
          <a:xfrm>
            <a:off x="243840" y="6672072"/>
            <a:ext cx="11512296" cy="0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AutoShape 6" descr="Цифра 2 в нумерологии - значение чисел в жизни человека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2" name="Рисунок 11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8931" y="1100975"/>
            <a:ext cx="5536225" cy="53963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01781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/>
          <p:cNvSpPr/>
          <p:nvPr/>
        </p:nvSpPr>
        <p:spPr>
          <a:xfrm>
            <a:off x="310896" y="425216"/>
            <a:ext cx="11512295" cy="6142637"/>
          </a:xfrm>
          <a:prstGeom prst="rect">
            <a:avLst/>
          </a:prstGeom>
          <a:solidFill>
            <a:schemeClr val="accent1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4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hnschrift Light Condensed" panose="020B0502040204020203" pitchFamily="34" charset="0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911566" y="2445290"/>
            <a:ext cx="8176844" cy="1051244"/>
          </a:xfrm>
        </p:spPr>
        <p:txBody>
          <a:bodyPr/>
          <a:lstStyle/>
          <a:p>
            <a:pPr algn="ctr"/>
            <a:r>
              <a:rPr lang="ru-RU" sz="6600" dirty="0" smtClean="0">
                <a:solidFill>
                  <a:schemeClr val="bg1"/>
                </a:solidFill>
                <a:latin typeface="Bahnschrift Light SemiCondensed" panose="020B0502040204020203" pitchFamily="34" charset="0"/>
              </a:rPr>
              <a:t>Презентация </a:t>
            </a:r>
            <a:r>
              <a:rPr lang="ru-RU" sz="6600" dirty="0" smtClean="0">
                <a:solidFill>
                  <a:schemeClr val="accent5"/>
                </a:solidFill>
                <a:latin typeface="Bahnschrift Light SemiCondensed" panose="020B0502040204020203" pitchFamily="34" charset="0"/>
              </a:rPr>
              <a:t>информационной системы</a:t>
            </a:r>
            <a:endParaRPr lang="ru-RU" sz="6600" dirty="0">
              <a:solidFill>
                <a:schemeClr val="accent5"/>
              </a:solidFill>
              <a:latin typeface="Bahnschrift Light SemiCondensed" panose="020B0502040204020203" pitchFamily="34" charset="0"/>
            </a:endParaRPr>
          </a:p>
        </p:txBody>
      </p:sp>
      <p:cxnSp>
        <p:nvCxnSpPr>
          <p:cNvPr id="18" name="Прямая соединительная линия 17"/>
          <p:cNvCxnSpPr/>
          <p:nvPr/>
        </p:nvCxnSpPr>
        <p:spPr>
          <a:xfrm>
            <a:off x="310896" y="219456"/>
            <a:ext cx="11512296" cy="0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единительная линия 19"/>
          <p:cNvCxnSpPr/>
          <p:nvPr/>
        </p:nvCxnSpPr>
        <p:spPr>
          <a:xfrm>
            <a:off x="243840" y="6672072"/>
            <a:ext cx="11512296" cy="0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AutoShape 6" descr="Цифра 2 в нумерологии - значение чисел в жизни человека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2223" y="3053861"/>
            <a:ext cx="3513992" cy="351399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629400" y="3702293"/>
            <a:ext cx="2822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chemeClr val="bg2">
                    <a:lumMod val="50000"/>
                  </a:schemeClr>
                </a:solidFill>
              </a:rPr>
              <a:t>Рас </a:t>
            </a:r>
            <a:r>
              <a:rPr lang="ru-RU" dirty="0" smtClean="0">
                <a:solidFill>
                  <a:schemeClr val="bg2">
                    <a:lumMod val="50000"/>
                  </a:schemeClr>
                </a:solidFill>
              </a:rPr>
              <a:t>рас</a:t>
            </a:r>
            <a:r>
              <a:rPr lang="ru-RU" dirty="0" smtClean="0">
                <a:solidFill>
                  <a:schemeClr val="bg2">
                    <a:lumMod val="50000"/>
                  </a:schemeClr>
                </a:solidFill>
              </a:rPr>
              <a:t> и готово</a:t>
            </a:r>
            <a:endParaRPr lang="ru-RU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71060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/>
          <p:cNvSpPr/>
          <p:nvPr/>
        </p:nvSpPr>
        <p:spPr>
          <a:xfrm>
            <a:off x="4343399" y="391668"/>
            <a:ext cx="7278625" cy="6108192"/>
          </a:xfrm>
          <a:prstGeom prst="rect">
            <a:avLst/>
          </a:prstGeom>
          <a:solidFill>
            <a:schemeClr val="accent1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5029200" y="4319586"/>
            <a:ext cx="6318518" cy="1646302"/>
          </a:xfrm>
        </p:spPr>
        <p:txBody>
          <a:bodyPr/>
          <a:lstStyle/>
          <a:p>
            <a:r>
              <a:rPr lang="ru-RU" sz="3600" dirty="0">
                <a:solidFill>
                  <a:schemeClr val="accent5"/>
                </a:solidFill>
              </a:rPr>
              <a:t>Цель работы: </a:t>
            </a:r>
            <a:r>
              <a:rPr lang="ru-RU" sz="3600" dirty="0">
                <a:solidFill>
                  <a:schemeClr val="bg1"/>
                </a:solidFill>
              </a:rPr>
              <a:t>Проектирование и разработка информационной системы ритуального агентства, которая в перспективе приведет к повышению ключевых показателей дохода компании.</a:t>
            </a:r>
            <a:endParaRPr lang="ru-RU" sz="3600" dirty="0">
              <a:solidFill>
                <a:schemeClr val="bg1"/>
              </a:solidFill>
              <a:latin typeface="Bahnschrift Light SemiCondensed" panose="020B0502040204020203" pitchFamily="34" charset="0"/>
            </a:endParaRPr>
          </a:p>
        </p:txBody>
      </p:sp>
      <p:cxnSp>
        <p:nvCxnSpPr>
          <p:cNvPr id="18" name="Прямая соединительная линия 17"/>
          <p:cNvCxnSpPr/>
          <p:nvPr/>
        </p:nvCxnSpPr>
        <p:spPr>
          <a:xfrm>
            <a:off x="310896" y="219456"/>
            <a:ext cx="11512296" cy="0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единительная линия 19"/>
          <p:cNvCxnSpPr/>
          <p:nvPr/>
        </p:nvCxnSpPr>
        <p:spPr>
          <a:xfrm>
            <a:off x="243840" y="6672072"/>
            <a:ext cx="11512296" cy="0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Stonks meme - сюрреалистичный мем с 3D-моделью бизнесмена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04" t="-310" r="6677" b="310"/>
          <a:stretch/>
        </p:blipFill>
        <p:spPr bwMode="auto">
          <a:xfrm>
            <a:off x="483616" y="1097851"/>
            <a:ext cx="5126921" cy="4695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201845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/>
          <p:cNvSpPr/>
          <p:nvPr/>
        </p:nvSpPr>
        <p:spPr>
          <a:xfrm>
            <a:off x="310896" y="425216"/>
            <a:ext cx="11512295" cy="6142637"/>
          </a:xfrm>
          <a:prstGeom prst="rect">
            <a:avLst/>
          </a:prstGeom>
          <a:solidFill>
            <a:schemeClr val="accent1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4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hnschrift Light Condensed" panose="020B0502040204020203" pitchFamily="34" charset="0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911566" y="425216"/>
            <a:ext cx="8176844" cy="711149"/>
          </a:xfrm>
        </p:spPr>
        <p:txBody>
          <a:bodyPr/>
          <a:lstStyle/>
          <a:p>
            <a:pPr algn="ctr"/>
            <a:r>
              <a:rPr lang="ru-RU" sz="4000" dirty="0" smtClean="0">
                <a:solidFill>
                  <a:schemeClr val="accent5"/>
                </a:solidFill>
                <a:latin typeface="Bahnschrift Light SemiCondensed" panose="020B0502040204020203" pitchFamily="34" charset="0"/>
              </a:rPr>
              <a:t>Главная страница </a:t>
            </a:r>
            <a:r>
              <a:rPr lang="ru-RU" sz="4000" dirty="0" smtClean="0">
                <a:solidFill>
                  <a:schemeClr val="bg1"/>
                </a:solidFill>
                <a:latin typeface="Bahnschrift Light SemiCondensed" panose="020B0502040204020203" pitchFamily="34" charset="0"/>
              </a:rPr>
              <a:t>сайта</a:t>
            </a:r>
            <a:endParaRPr lang="ru-RU" sz="4000" dirty="0">
              <a:solidFill>
                <a:schemeClr val="accent5"/>
              </a:solidFill>
              <a:latin typeface="Bahnschrift Light SemiCondensed" panose="020B0502040204020203" pitchFamily="34" charset="0"/>
            </a:endParaRPr>
          </a:p>
        </p:txBody>
      </p:sp>
      <p:cxnSp>
        <p:nvCxnSpPr>
          <p:cNvPr id="18" name="Прямая соединительная линия 17"/>
          <p:cNvCxnSpPr/>
          <p:nvPr/>
        </p:nvCxnSpPr>
        <p:spPr>
          <a:xfrm>
            <a:off x="310896" y="219456"/>
            <a:ext cx="11512296" cy="0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единительная линия 19"/>
          <p:cNvCxnSpPr/>
          <p:nvPr/>
        </p:nvCxnSpPr>
        <p:spPr>
          <a:xfrm>
            <a:off x="243840" y="6672072"/>
            <a:ext cx="11512296" cy="0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AutoShape 6" descr="Цифра 2 в нумерологии - значение чисел в жизни человека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3"/>
          <a:srcRect t="7949" r="1066" b="4474"/>
          <a:stretch/>
        </p:blipFill>
        <p:spPr>
          <a:xfrm>
            <a:off x="745306" y="1136365"/>
            <a:ext cx="10643474" cy="5299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0370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/>
          <p:cNvSpPr/>
          <p:nvPr/>
        </p:nvSpPr>
        <p:spPr>
          <a:xfrm>
            <a:off x="310896" y="425216"/>
            <a:ext cx="11512295" cy="6142637"/>
          </a:xfrm>
          <a:prstGeom prst="rect">
            <a:avLst/>
          </a:prstGeom>
          <a:solidFill>
            <a:schemeClr val="accent1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4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hnschrift Light Condensed" panose="020B0502040204020203" pitchFamily="34" charset="0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155076" y="390047"/>
            <a:ext cx="9844570" cy="711149"/>
          </a:xfrm>
        </p:spPr>
        <p:txBody>
          <a:bodyPr/>
          <a:lstStyle/>
          <a:p>
            <a:pPr algn="ctr"/>
            <a:r>
              <a:rPr lang="ru-RU" sz="4000" dirty="0" smtClean="0">
                <a:solidFill>
                  <a:schemeClr val="bg2"/>
                </a:solidFill>
                <a:latin typeface="Bahnschrift Light SemiCondensed" panose="020B0502040204020203" pitchFamily="34" charset="0"/>
              </a:rPr>
              <a:t>Функция </a:t>
            </a:r>
            <a:r>
              <a:rPr lang="ru-RU" sz="4000" dirty="0" smtClean="0">
                <a:solidFill>
                  <a:schemeClr val="accent5"/>
                </a:solidFill>
                <a:latin typeface="Bahnschrift Light SemiCondensed" panose="020B0502040204020203" pitchFamily="34" charset="0"/>
              </a:rPr>
              <a:t>ленты новостей и системы отзывов</a:t>
            </a:r>
            <a:endParaRPr lang="ru-RU" sz="4000" dirty="0">
              <a:solidFill>
                <a:schemeClr val="accent5"/>
              </a:solidFill>
              <a:latin typeface="Bahnschrift Light SemiCondensed" panose="020B0502040204020203" pitchFamily="34" charset="0"/>
            </a:endParaRPr>
          </a:p>
        </p:txBody>
      </p:sp>
      <p:cxnSp>
        <p:nvCxnSpPr>
          <p:cNvPr id="18" name="Прямая соединительная линия 17"/>
          <p:cNvCxnSpPr/>
          <p:nvPr/>
        </p:nvCxnSpPr>
        <p:spPr>
          <a:xfrm>
            <a:off x="310896" y="219456"/>
            <a:ext cx="11512296" cy="0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единительная линия 19"/>
          <p:cNvCxnSpPr/>
          <p:nvPr/>
        </p:nvCxnSpPr>
        <p:spPr>
          <a:xfrm>
            <a:off x="243840" y="6672072"/>
            <a:ext cx="11512296" cy="0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AutoShape 6" descr="Цифра 2 в нумерологии - значение чисел в жизни человека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3"/>
          <a:srcRect t="7878" r="2812" b="5731"/>
          <a:stretch/>
        </p:blipFill>
        <p:spPr>
          <a:xfrm>
            <a:off x="663178" y="1066026"/>
            <a:ext cx="10828367" cy="5414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6842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window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/>
          <p:cNvSpPr/>
          <p:nvPr/>
        </p:nvSpPr>
        <p:spPr>
          <a:xfrm>
            <a:off x="310896" y="425216"/>
            <a:ext cx="11512295" cy="6142637"/>
          </a:xfrm>
          <a:prstGeom prst="rect">
            <a:avLst/>
          </a:prstGeom>
          <a:solidFill>
            <a:schemeClr val="accent1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4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hnschrift Light Condensed" panose="020B0502040204020203" pitchFamily="34" charset="0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155076" y="390047"/>
            <a:ext cx="9844570" cy="711149"/>
          </a:xfrm>
        </p:spPr>
        <p:txBody>
          <a:bodyPr/>
          <a:lstStyle/>
          <a:p>
            <a:pPr algn="ctr"/>
            <a:r>
              <a:rPr lang="ru-RU" sz="4000" dirty="0" smtClean="0">
                <a:solidFill>
                  <a:schemeClr val="bg2"/>
                </a:solidFill>
                <a:latin typeface="Bahnschrift Light SemiCondensed" panose="020B0502040204020203" pitchFamily="34" charset="0"/>
              </a:rPr>
              <a:t>Добавление </a:t>
            </a:r>
            <a:r>
              <a:rPr lang="ru-RU" sz="4000" dirty="0" smtClean="0">
                <a:solidFill>
                  <a:schemeClr val="accent5"/>
                </a:solidFill>
                <a:latin typeface="Bahnschrift Light SemiCondensed" panose="020B0502040204020203" pitchFamily="34" charset="0"/>
              </a:rPr>
              <a:t>новостей и отзывов</a:t>
            </a:r>
            <a:endParaRPr lang="ru-RU" sz="4000" dirty="0">
              <a:solidFill>
                <a:schemeClr val="accent5"/>
              </a:solidFill>
              <a:latin typeface="Bahnschrift Light SemiCondensed" panose="020B0502040204020203" pitchFamily="34" charset="0"/>
            </a:endParaRPr>
          </a:p>
        </p:txBody>
      </p:sp>
      <p:cxnSp>
        <p:nvCxnSpPr>
          <p:cNvPr id="18" name="Прямая соединительная линия 17"/>
          <p:cNvCxnSpPr/>
          <p:nvPr/>
        </p:nvCxnSpPr>
        <p:spPr>
          <a:xfrm>
            <a:off x="310896" y="219456"/>
            <a:ext cx="11512296" cy="0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единительная линия 19"/>
          <p:cNvCxnSpPr/>
          <p:nvPr/>
        </p:nvCxnSpPr>
        <p:spPr>
          <a:xfrm>
            <a:off x="243840" y="6672072"/>
            <a:ext cx="11512296" cy="0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AutoShape 6" descr="Цифра 2 в нумерологии - значение чисел в жизни человека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3"/>
          <a:srcRect l="93" t="7882" r="1739" b="4130"/>
          <a:stretch/>
        </p:blipFill>
        <p:spPr>
          <a:xfrm>
            <a:off x="782515" y="1039650"/>
            <a:ext cx="10621108" cy="5354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5871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Content="1"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/>
          <p:cNvSpPr/>
          <p:nvPr/>
        </p:nvSpPr>
        <p:spPr>
          <a:xfrm>
            <a:off x="310896" y="425216"/>
            <a:ext cx="11512295" cy="6142637"/>
          </a:xfrm>
          <a:prstGeom prst="rect">
            <a:avLst/>
          </a:prstGeom>
          <a:solidFill>
            <a:schemeClr val="accent1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4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hnschrift Light Condensed" panose="020B0502040204020203" pitchFamily="34" charset="0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144758" y="495555"/>
            <a:ext cx="9844570" cy="711149"/>
          </a:xfrm>
        </p:spPr>
        <p:txBody>
          <a:bodyPr/>
          <a:lstStyle/>
          <a:p>
            <a:pPr algn="ctr"/>
            <a:r>
              <a:rPr lang="ru-RU" sz="4000" dirty="0" smtClean="0">
                <a:solidFill>
                  <a:schemeClr val="bg2"/>
                </a:solidFill>
                <a:latin typeface="Bahnschrift Light SemiCondensed" panose="020B0502040204020203" pitchFamily="34" charset="0"/>
              </a:rPr>
              <a:t>Функция </a:t>
            </a:r>
            <a:r>
              <a:rPr lang="ru-RU" sz="4000" dirty="0" smtClean="0">
                <a:solidFill>
                  <a:schemeClr val="accent5"/>
                </a:solidFill>
                <a:latin typeface="Bahnschrift Light SemiCondensed" panose="020B0502040204020203" pitchFamily="34" charset="0"/>
              </a:rPr>
              <a:t>регистрации и авторизации</a:t>
            </a:r>
            <a:endParaRPr lang="ru-RU" sz="4000" dirty="0">
              <a:solidFill>
                <a:schemeClr val="accent5"/>
              </a:solidFill>
              <a:latin typeface="Bahnschrift Light SemiCondensed" panose="020B0502040204020203" pitchFamily="34" charset="0"/>
            </a:endParaRPr>
          </a:p>
        </p:txBody>
      </p:sp>
      <p:cxnSp>
        <p:nvCxnSpPr>
          <p:cNvPr id="18" name="Прямая соединительная линия 17"/>
          <p:cNvCxnSpPr/>
          <p:nvPr/>
        </p:nvCxnSpPr>
        <p:spPr>
          <a:xfrm>
            <a:off x="310896" y="219456"/>
            <a:ext cx="11512296" cy="0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единительная линия 19"/>
          <p:cNvCxnSpPr/>
          <p:nvPr/>
        </p:nvCxnSpPr>
        <p:spPr>
          <a:xfrm>
            <a:off x="243840" y="6672072"/>
            <a:ext cx="11512296" cy="0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AutoShape 6" descr="Цифра 2 в нумерологии - значение чисел в жизни человека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1220" y="1277043"/>
            <a:ext cx="4966240" cy="4991873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6085" y="2036717"/>
            <a:ext cx="4372681" cy="3256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914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/>
          <p:cNvSpPr/>
          <p:nvPr/>
        </p:nvSpPr>
        <p:spPr>
          <a:xfrm>
            <a:off x="310896" y="425216"/>
            <a:ext cx="11512295" cy="6142637"/>
          </a:xfrm>
          <a:prstGeom prst="rect">
            <a:avLst/>
          </a:prstGeom>
          <a:solidFill>
            <a:schemeClr val="accent1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4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hnschrift Light Condensed" panose="020B0502040204020203" pitchFamily="34" charset="0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144758" y="495555"/>
            <a:ext cx="9844570" cy="711149"/>
          </a:xfrm>
        </p:spPr>
        <p:txBody>
          <a:bodyPr/>
          <a:lstStyle/>
          <a:p>
            <a:pPr algn="ctr"/>
            <a:r>
              <a:rPr lang="ru-RU" sz="4000" dirty="0" smtClean="0">
                <a:solidFill>
                  <a:schemeClr val="bg2"/>
                </a:solidFill>
                <a:latin typeface="Bahnschrift Light SemiCondensed" panose="020B0502040204020203" pitchFamily="34" charset="0"/>
              </a:rPr>
              <a:t>Магазин</a:t>
            </a:r>
            <a:endParaRPr lang="ru-RU" sz="4000" dirty="0">
              <a:solidFill>
                <a:schemeClr val="accent5"/>
              </a:solidFill>
              <a:latin typeface="Bahnschrift Light SemiCondensed" panose="020B0502040204020203" pitchFamily="34" charset="0"/>
            </a:endParaRPr>
          </a:p>
        </p:txBody>
      </p:sp>
      <p:cxnSp>
        <p:nvCxnSpPr>
          <p:cNvPr id="18" name="Прямая соединительная линия 17"/>
          <p:cNvCxnSpPr/>
          <p:nvPr/>
        </p:nvCxnSpPr>
        <p:spPr>
          <a:xfrm>
            <a:off x="310896" y="219456"/>
            <a:ext cx="11512296" cy="0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единительная линия 19"/>
          <p:cNvCxnSpPr/>
          <p:nvPr/>
        </p:nvCxnSpPr>
        <p:spPr>
          <a:xfrm>
            <a:off x="243840" y="6672072"/>
            <a:ext cx="11512296" cy="0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AutoShape 6" descr="Цифра 2 в нумерологии - значение чисел в жизни человека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664" y="1206704"/>
            <a:ext cx="9924757" cy="4913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4878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/>
          <p:cNvSpPr/>
          <p:nvPr/>
        </p:nvSpPr>
        <p:spPr>
          <a:xfrm>
            <a:off x="2022231" y="425216"/>
            <a:ext cx="8088924" cy="6142637"/>
          </a:xfrm>
          <a:prstGeom prst="rect">
            <a:avLst/>
          </a:prstGeom>
          <a:solidFill>
            <a:schemeClr val="accent1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4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hnschrift Light Condensed" panose="020B0502040204020203" pitchFamily="34" charset="0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144758" y="495555"/>
            <a:ext cx="9844570" cy="711149"/>
          </a:xfrm>
        </p:spPr>
        <p:txBody>
          <a:bodyPr/>
          <a:lstStyle/>
          <a:p>
            <a:pPr algn="ctr"/>
            <a:r>
              <a:rPr lang="ru-RU" sz="4000" dirty="0" err="1" smtClean="0">
                <a:solidFill>
                  <a:schemeClr val="bg2"/>
                </a:solidFill>
                <a:latin typeface="Bahnschrift Light SemiCondensed" panose="020B0502040204020203" pitchFamily="34" charset="0"/>
              </a:rPr>
              <a:t>Админка</a:t>
            </a:r>
            <a:endParaRPr lang="ru-RU" sz="4000" dirty="0">
              <a:solidFill>
                <a:schemeClr val="accent5"/>
              </a:solidFill>
              <a:latin typeface="Bahnschrift Light SemiCondensed" panose="020B0502040204020203" pitchFamily="34" charset="0"/>
            </a:endParaRPr>
          </a:p>
        </p:txBody>
      </p:sp>
      <p:cxnSp>
        <p:nvCxnSpPr>
          <p:cNvPr id="18" name="Прямая соединительная линия 17"/>
          <p:cNvCxnSpPr/>
          <p:nvPr/>
        </p:nvCxnSpPr>
        <p:spPr>
          <a:xfrm>
            <a:off x="310896" y="219456"/>
            <a:ext cx="11512296" cy="0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единительная линия 19"/>
          <p:cNvCxnSpPr/>
          <p:nvPr/>
        </p:nvCxnSpPr>
        <p:spPr>
          <a:xfrm>
            <a:off x="243840" y="6672072"/>
            <a:ext cx="11512296" cy="0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AutoShape 6" descr="Цифра 2 в нумерологии - значение чисел в жизни человека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6987" y="1310923"/>
            <a:ext cx="6160111" cy="5005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6522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/>
          <p:cNvSpPr/>
          <p:nvPr/>
        </p:nvSpPr>
        <p:spPr>
          <a:xfrm>
            <a:off x="310897" y="391668"/>
            <a:ext cx="11512295" cy="6108192"/>
          </a:xfrm>
          <a:prstGeom prst="rect">
            <a:avLst/>
          </a:prstGeom>
          <a:solidFill>
            <a:schemeClr val="accent1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4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hnschrift Light Condensed" panose="020B0502040204020203" pitchFamily="34" charset="0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81964" y="764539"/>
            <a:ext cx="10170160" cy="1051244"/>
          </a:xfrm>
        </p:spPr>
        <p:txBody>
          <a:bodyPr/>
          <a:lstStyle/>
          <a:p>
            <a:pPr algn="ctr"/>
            <a:r>
              <a:rPr lang="ru-RU" sz="72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Bahnschrift Light SemiCondensed" panose="020B0502040204020203" pitchFamily="34" charset="0"/>
              </a:rPr>
              <a:t>Спасибо за внимание!!!</a:t>
            </a:r>
            <a:endParaRPr lang="ru-RU" sz="72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Bahnschrift Light SemiCondensed" panose="020B0502040204020203" pitchFamily="34" charset="0"/>
            </a:endParaRPr>
          </a:p>
        </p:txBody>
      </p:sp>
      <p:cxnSp>
        <p:nvCxnSpPr>
          <p:cNvPr id="18" name="Прямая соединительная линия 17"/>
          <p:cNvCxnSpPr/>
          <p:nvPr/>
        </p:nvCxnSpPr>
        <p:spPr>
          <a:xfrm>
            <a:off x="310896" y="219456"/>
            <a:ext cx="11512296" cy="0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единительная линия 19"/>
          <p:cNvCxnSpPr/>
          <p:nvPr/>
        </p:nvCxnSpPr>
        <p:spPr>
          <a:xfrm>
            <a:off x="243840" y="6672072"/>
            <a:ext cx="11512296" cy="0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AutoShape 6" descr="Цифра 2 в нумерологии - значение чисел в жизни человека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3" name="TextBox 2"/>
          <p:cNvSpPr txBox="1"/>
          <p:nvPr/>
        </p:nvSpPr>
        <p:spPr>
          <a:xfrm>
            <a:off x="10199077" y="6096332"/>
            <a:ext cx="3516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Конец прикола</a:t>
            </a:r>
            <a:endParaRPr lang="ru-RU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2933" y="1987345"/>
            <a:ext cx="4144108" cy="4340953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1353" y="4060775"/>
            <a:ext cx="2267523" cy="226752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rot="173977">
            <a:off x="6713371" y="3469432"/>
            <a:ext cx="1978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err="1" smtClean="0">
                <a:solidFill>
                  <a:schemeClr val="bg2">
                    <a:lumMod val="90000"/>
                  </a:schemeClr>
                </a:solidFill>
              </a:rPr>
              <a:t>УрааАаааАаАаа</a:t>
            </a:r>
            <a:r>
              <a:rPr lang="ru-RU" dirty="0" smtClean="0">
                <a:solidFill>
                  <a:schemeClr val="bg2">
                    <a:lumMod val="90000"/>
                  </a:schemeClr>
                </a:solidFill>
              </a:rPr>
              <a:t>!</a:t>
            </a:r>
            <a:endParaRPr lang="ru-RU" dirty="0">
              <a:solidFill>
                <a:schemeClr val="bg2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3222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/>
          <p:cNvSpPr/>
          <p:nvPr/>
        </p:nvSpPr>
        <p:spPr>
          <a:xfrm>
            <a:off x="310896" y="391668"/>
            <a:ext cx="11512295" cy="6108192"/>
          </a:xfrm>
          <a:prstGeom prst="rect">
            <a:avLst/>
          </a:prstGeom>
          <a:solidFill>
            <a:schemeClr val="accent1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4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hnschrift Light Condensed" panose="020B0502040204020203" pitchFamily="34" charset="0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188720" y="-431483"/>
            <a:ext cx="6318518" cy="1646302"/>
          </a:xfrm>
        </p:spPr>
        <p:txBody>
          <a:bodyPr/>
          <a:lstStyle/>
          <a:p>
            <a:r>
              <a:rPr lang="ru-RU" sz="3600" dirty="0" smtClean="0">
                <a:solidFill>
                  <a:schemeClr val="accent5"/>
                </a:solidFill>
              </a:rPr>
              <a:t>Задачи работы:</a:t>
            </a:r>
            <a:endParaRPr lang="ru-RU" sz="3600" dirty="0">
              <a:solidFill>
                <a:schemeClr val="bg1"/>
              </a:solidFill>
              <a:latin typeface="Bahnschrift Light SemiCondensed" panose="020B0502040204020203" pitchFamily="34" charset="0"/>
            </a:endParaRPr>
          </a:p>
        </p:txBody>
      </p:sp>
      <p:cxnSp>
        <p:nvCxnSpPr>
          <p:cNvPr id="18" name="Прямая соединительная линия 17"/>
          <p:cNvCxnSpPr/>
          <p:nvPr/>
        </p:nvCxnSpPr>
        <p:spPr>
          <a:xfrm>
            <a:off x="310896" y="219456"/>
            <a:ext cx="11512296" cy="0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единительная линия 19"/>
          <p:cNvCxnSpPr/>
          <p:nvPr/>
        </p:nvCxnSpPr>
        <p:spPr>
          <a:xfrm>
            <a:off x="243840" y="6672072"/>
            <a:ext cx="11512296" cy="0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AutoShape 6" descr="Цифра 2 в нумерологии - значение чисел в жизни человека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" name="Овал 6"/>
          <p:cNvSpPr/>
          <p:nvPr/>
        </p:nvSpPr>
        <p:spPr>
          <a:xfrm>
            <a:off x="1188720" y="1865758"/>
            <a:ext cx="792480" cy="782320"/>
          </a:xfrm>
          <a:prstGeom prst="ellipse">
            <a:avLst/>
          </a:prstGeom>
          <a:effectLst>
            <a:glow rad="101600">
              <a:schemeClr val="bg1">
                <a:alpha val="18000"/>
              </a:schemeClr>
            </a:glow>
          </a:effectLst>
          <a:scene3d>
            <a:camera prst="orthographicFront"/>
            <a:lightRig rig="threePt" dir="t"/>
          </a:scene3d>
          <a:sp3d>
            <a:bevelT w="165100" prst="coolSlant"/>
            <a:bevelB w="165100" prst="coolSlant"/>
          </a:sp3d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dirty="0" smtClean="0">
                <a:latin typeface="Bahnschrift SemiLight Condensed" panose="020B0502040204020203" pitchFamily="34" charset="0"/>
              </a:rPr>
              <a:t>1</a:t>
            </a:r>
            <a:endParaRPr lang="ru-RU" sz="3600" dirty="0">
              <a:latin typeface="Bahnschrift SemiLight Condensed" panose="020B0502040204020203" pitchFamily="34" charset="0"/>
            </a:endParaRPr>
          </a:p>
        </p:txBody>
      </p:sp>
      <p:sp>
        <p:nvSpPr>
          <p:cNvPr id="12" name="Овал 11"/>
          <p:cNvSpPr/>
          <p:nvPr/>
        </p:nvSpPr>
        <p:spPr>
          <a:xfrm>
            <a:off x="5445760" y="1867156"/>
            <a:ext cx="792480" cy="782320"/>
          </a:xfrm>
          <a:prstGeom prst="ellipse">
            <a:avLst/>
          </a:prstGeom>
          <a:effectLst>
            <a:glow rad="101600">
              <a:schemeClr val="bg1">
                <a:alpha val="18000"/>
              </a:schemeClr>
            </a:glow>
          </a:effectLst>
          <a:scene3d>
            <a:camera prst="orthographicFront"/>
            <a:lightRig rig="threePt" dir="t"/>
          </a:scene3d>
          <a:sp3d>
            <a:bevelT w="165100" prst="coolSlant"/>
            <a:bevelB w="165100" prst="coolSlant"/>
          </a:sp3d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dirty="0" smtClean="0">
                <a:latin typeface="Bahnschrift SemiLight Condensed" panose="020B0502040204020203" pitchFamily="34" charset="0"/>
              </a:rPr>
              <a:t>2</a:t>
            </a:r>
            <a:endParaRPr lang="ru-RU" sz="3600" dirty="0">
              <a:latin typeface="Bahnschrift SemiLight Condensed" panose="020B0502040204020203" pitchFamily="34" charset="0"/>
            </a:endParaRPr>
          </a:p>
        </p:txBody>
      </p:sp>
      <p:sp>
        <p:nvSpPr>
          <p:cNvPr id="13" name="Овал 12"/>
          <p:cNvSpPr/>
          <p:nvPr/>
        </p:nvSpPr>
        <p:spPr>
          <a:xfrm>
            <a:off x="9702800" y="1865758"/>
            <a:ext cx="792480" cy="782320"/>
          </a:xfrm>
          <a:prstGeom prst="ellipse">
            <a:avLst/>
          </a:prstGeom>
          <a:effectLst>
            <a:glow rad="101600">
              <a:schemeClr val="bg1">
                <a:alpha val="18000"/>
              </a:schemeClr>
            </a:glow>
          </a:effectLst>
          <a:scene3d>
            <a:camera prst="orthographicFront"/>
            <a:lightRig rig="threePt" dir="t"/>
          </a:scene3d>
          <a:sp3d>
            <a:bevelT w="165100" prst="coolSlant"/>
            <a:bevelB w="165100" prst="coolSlant"/>
          </a:sp3d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dirty="0">
                <a:latin typeface="Bahnschrift SemiLight Condensed" panose="020B0502040204020203" pitchFamily="34" charset="0"/>
              </a:rPr>
              <a:t>3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60375" y="3005008"/>
            <a:ext cx="35560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Bahnschrift Light SemiCondensed" panose="020B0502040204020203" pitchFamily="34" charset="0"/>
              </a:rPr>
              <a:t>Собрать исходные данные для разработки ИС и разработать проектную документацию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064000" y="3005008"/>
            <a:ext cx="3556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dirty="0">
                <a:solidFill>
                  <a:schemeClr val="bg1"/>
                </a:solidFill>
                <a:latin typeface="Bahnschrift Light SemiCondensed" panose="020B0502040204020203" pitchFamily="34" charset="0"/>
              </a:rPr>
              <a:t>Разработать техническую документацию ИС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924800" y="3005008"/>
            <a:ext cx="35560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3200" dirty="0" smtClean="0">
                <a:solidFill>
                  <a:schemeClr val="bg1"/>
                </a:solidFill>
                <a:latin typeface="Bahnschrift Light SemiCondensed" panose="020B0502040204020203" pitchFamily="34" charset="0"/>
              </a:rPr>
              <a:t>Произвести разработку модулей информационной системы в соответствии с документацией</a:t>
            </a:r>
            <a:endParaRPr lang="ru-RU" sz="3200" dirty="0">
              <a:solidFill>
                <a:schemeClr val="bg1"/>
              </a:solidFill>
              <a:latin typeface="Bahnschrift Light SemiCondensed" panose="020B0502040204020203" pitchFamily="34" charset="0"/>
            </a:endParaRPr>
          </a:p>
        </p:txBody>
      </p:sp>
      <p:cxnSp>
        <p:nvCxnSpPr>
          <p:cNvPr id="10" name="Прямая соединительная линия 9"/>
          <p:cNvCxnSpPr/>
          <p:nvPr/>
        </p:nvCxnSpPr>
        <p:spPr>
          <a:xfrm>
            <a:off x="4016375" y="1676400"/>
            <a:ext cx="0" cy="447040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единительная линия 18"/>
          <p:cNvCxnSpPr/>
          <p:nvPr/>
        </p:nvCxnSpPr>
        <p:spPr>
          <a:xfrm>
            <a:off x="7775575" y="1676400"/>
            <a:ext cx="0" cy="447040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190270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 animBg="1"/>
      <p:bldP spid="12" grpId="0" animBg="1"/>
      <p:bldP spid="13" grpId="0" animBg="1"/>
      <p:bldP spid="15" grpId="0"/>
      <p:bldP spid="1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/>
          <p:cNvSpPr/>
          <p:nvPr/>
        </p:nvSpPr>
        <p:spPr>
          <a:xfrm>
            <a:off x="310897" y="391668"/>
            <a:ext cx="11512295" cy="6108192"/>
          </a:xfrm>
          <a:prstGeom prst="rect">
            <a:avLst/>
          </a:prstGeom>
          <a:solidFill>
            <a:schemeClr val="accent1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4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hnschrift Light Condensed" panose="020B0502040204020203" pitchFamily="34" charset="0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4908" y="929761"/>
            <a:ext cx="10170160" cy="2411316"/>
          </a:xfrm>
        </p:spPr>
        <p:txBody>
          <a:bodyPr/>
          <a:lstStyle/>
          <a:p>
            <a:pPr algn="ctr"/>
            <a:r>
              <a:rPr lang="ru-RU" sz="6000" dirty="0">
                <a:solidFill>
                  <a:schemeClr val="accent5"/>
                </a:solidFill>
                <a:latin typeface="Bahnschrift Light SemiCondensed" panose="020B0502040204020203" pitchFamily="34" charset="0"/>
              </a:rPr>
              <a:t>Решение задачи 1 </a:t>
            </a:r>
            <a:r>
              <a:rPr lang="ru-RU" sz="6000" dirty="0">
                <a:solidFill>
                  <a:schemeClr val="bg1"/>
                </a:solidFill>
                <a:latin typeface="Bahnschrift Light SemiCondensed" panose="020B0502040204020203" pitchFamily="34" charset="0"/>
              </a:rPr>
              <a:t>– Сбор исходных данных и разработка проектной документации</a:t>
            </a:r>
          </a:p>
        </p:txBody>
      </p:sp>
      <p:cxnSp>
        <p:nvCxnSpPr>
          <p:cNvPr id="18" name="Прямая соединительная линия 17"/>
          <p:cNvCxnSpPr/>
          <p:nvPr/>
        </p:nvCxnSpPr>
        <p:spPr>
          <a:xfrm>
            <a:off x="310896" y="219456"/>
            <a:ext cx="11512296" cy="0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единительная линия 19"/>
          <p:cNvCxnSpPr/>
          <p:nvPr/>
        </p:nvCxnSpPr>
        <p:spPr>
          <a:xfrm>
            <a:off x="243840" y="6672072"/>
            <a:ext cx="11512296" cy="0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AutoShape 6" descr="Цифра 2 в нумерологии - значение чисел в жизни человека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6352" y="3109004"/>
            <a:ext cx="4100879" cy="339085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277708" y="4428070"/>
            <a:ext cx="3217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chemeClr val="bg1">
                    <a:lumMod val="65000"/>
                  </a:schemeClr>
                </a:solidFill>
                <a:latin typeface="Bahnschrift Light SemiCondensed" panose="020B0502040204020203" pitchFamily="34" charset="0"/>
              </a:rPr>
              <a:t>Забери свою документацию</a:t>
            </a:r>
            <a:endParaRPr lang="ru-RU" dirty="0">
              <a:solidFill>
                <a:schemeClr val="bg1">
                  <a:lumMod val="65000"/>
                </a:schemeClr>
              </a:solidFill>
              <a:latin typeface="Bahnschrift Light Semi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598797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72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2278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830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830" tmFilter="0, 0; 0.125,0.2665; 0.25,0.4; 0.375,0.465; 0.5,0.5;  0.625,0.535; 0.75,0.6; 0.875,0.7335; 1,1">
                                          <p:stCondLst>
                                            <p:cond delay="83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15" tmFilter="0, 0; 0.125,0.2665; 0.25,0.4; 0.375,0.465; 0.5,0.5;  0.625,0.535; 0.75,0.6; 0.875,0.7335; 1,1">
                                          <p:stCondLst>
                                            <p:cond delay="1655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05" tmFilter="0, 0; 0.125,0.2665; 0.25,0.4; 0.375,0.465; 0.5,0.5;  0.625,0.535; 0.75,0.6; 0.875,0.7335; 1,1">
                                          <p:stCondLst>
                                            <p:cond delay="207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6" dur="33">
                                          <p:stCondLst>
                                            <p:cond delay="8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7" dur="207" decel="50000">
                                          <p:stCondLst>
                                            <p:cond delay="845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" dur="33">
                                          <p:stCondLst>
                                            <p:cond delay="164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9" dur="207" decel="50000">
                                          <p:stCondLst>
                                            <p:cond delay="1673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33">
                                          <p:stCondLst>
                                            <p:cond delay="205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1" dur="207" decel="50000">
                                          <p:stCondLst>
                                            <p:cond delay="2085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33">
                                          <p:stCondLst>
                                            <p:cond delay="226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3" dur="207" decel="50000">
                                          <p:stCondLst>
                                            <p:cond delay="2293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/>
          <p:cNvSpPr/>
          <p:nvPr/>
        </p:nvSpPr>
        <p:spPr>
          <a:xfrm>
            <a:off x="310897" y="391668"/>
            <a:ext cx="11512295" cy="6108192"/>
          </a:xfrm>
          <a:prstGeom prst="rect">
            <a:avLst/>
          </a:prstGeom>
          <a:solidFill>
            <a:schemeClr val="accent1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4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hnschrift Light Condensed" panose="020B0502040204020203" pitchFamily="34" charset="0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4908" y="482917"/>
            <a:ext cx="10170160" cy="1102043"/>
          </a:xfrm>
        </p:spPr>
        <p:txBody>
          <a:bodyPr/>
          <a:lstStyle/>
          <a:p>
            <a:pPr algn="ctr"/>
            <a:r>
              <a:rPr lang="ru-RU" sz="3600" dirty="0">
                <a:solidFill>
                  <a:schemeClr val="bg1"/>
                </a:solidFill>
                <a:latin typeface="Bahnschrift Light SemiCondensed" panose="020B0502040204020203" pitchFamily="34" charset="0"/>
              </a:rPr>
              <a:t>Структурное разбиение предметной области на </a:t>
            </a:r>
            <a:r>
              <a:rPr lang="ru-RU" sz="3600" dirty="0">
                <a:solidFill>
                  <a:schemeClr val="accent5"/>
                </a:solidFill>
                <a:latin typeface="Bahnschrift Light SemiCondensed" panose="020B0502040204020203" pitchFamily="34" charset="0"/>
              </a:rPr>
              <a:t>подразделения и функции каждого подразделения</a:t>
            </a:r>
          </a:p>
        </p:txBody>
      </p:sp>
      <p:cxnSp>
        <p:nvCxnSpPr>
          <p:cNvPr id="18" name="Прямая соединительная линия 17"/>
          <p:cNvCxnSpPr/>
          <p:nvPr/>
        </p:nvCxnSpPr>
        <p:spPr>
          <a:xfrm>
            <a:off x="310896" y="219456"/>
            <a:ext cx="11512296" cy="0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единительная линия 19"/>
          <p:cNvCxnSpPr/>
          <p:nvPr/>
        </p:nvCxnSpPr>
        <p:spPr>
          <a:xfrm>
            <a:off x="243840" y="6672072"/>
            <a:ext cx="11512296" cy="0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AutoShape 6" descr="Цифра 2 в нумерологии - значение чисел в жизни человека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7" name="Рисунок 6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213" y="1676208"/>
            <a:ext cx="11243787" cy="4694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85601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/>
          <p:cNvSpPr/>
          <p:nvPr/>
        </p:nvSpPr>
        <p:spPr>
          <a:xfrm>
            <a:off x="1943100" y="391668"/>
            <a:ext cx="8801099" cy="6108192"/>
          </a:xfrm>
          <a:prstGeom prst="rect">
            <a:avLst/>
          </a:prstGeom>
          <a:solidFill>
            <a:schemeClr val="accent1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4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hnschrift Light Condensed" panose="020B0502040204020203" pitchFamily="34" charset="0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324864" y="437293"/>
            <a:ext cx="10170160" cy="594043"/>
          </a:xfrm>
        </p:spPr>
        <p:txBody>
          <a:bodyPr/>
          <a:lstStyle/>
          <a:p>
            <a:pPr algn="ctr"/>
            <a:r>
              <a:rPr lang="ru-RU" sz="3200" dirty="0">
                <a:solidFill>
                  <a:schemeClr val="bg1"/>
                </a:solidFill>
                <a:latin typeface="Bahnschrift Light SemiCondensed" panose="020B0502040204020203" pitchFamily="34" charset="0"/>
              </a:rPr>
              <a:t>Функции подсистемы </a:t>
            </a:r>
            <a:r>
              <a:rPr lang="ru-RU" sz="3200" dirty="0">
                <a:solidFill>
                  <a:schemeClr val="accent5"/>
                </a:solidFill>
                <a:latin typeface="Bahnschrift Light SemiCondensed" panose="020B0502040204020203" pitchFamily="34" charset="0"/>
              </a:rPr>
              <a:t>“Административный отдел”</a:t>
            </a:r>
          </a:p>
        </p:txBody>
      </p:sp>
      <p:cxnSp>
        <p:nvCxnSpPr>
          <p:cNvPr id="18" name="Прямая соединительная линия 17"/>
          <p:cNvCxnSpPr/>
          <p:nvPr/>
        </p:nvCxnSpPr>
        <p:spPr>
          <a:xfrm>
            <a:off x="310896" y="219456"/>
            <a:ext cx="11512296" cy="0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единительная линия 19"/>
          <p:cNvCxnSpPr/>
          <p:nvPr/>
        </p:nvCxnSpPr>
        <p:spPr>
          <a:xfrm>
            <a:off x="243840" y="6672072"/>
            <a:ext cx="11512296" cy="0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AutoShape 6" descr="Цифра 2 в нумерологии - значение чисел в жизни человека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3" name="TextBox 2"/>
          <p:cNvSpPr txBox="1"/>
          <p:nvPr/>
        </p:nvSpPr>
        <p:spPr>
          <a:xfrm>
            <a:off x="4345352" y="1104729"/>
            <a:ext cx="6327257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>
                <a:solidFill>
                  <a:schemeClr val="accent5"/>
                </a:solidFill>
                <a:latin typeface="Bahnschrift Light SemiCondensed" panose="020B0502040204020203" pitchFamily="34" charset="0"/>
              </a:rPr>
              <a:t>● </a:t>
            </a:r>
            <a:r>
              <a:rPr lang="ru-RU" sz="2400" dirty="0" smtClean="0">
                <a:solidFill>
                  <a:schemeClr val="bg1"/>
                </a:solidFill>
                <a:latin typeface="Bahnschrift Light SemiCondensed" panose="020B0502040204020203" pitchFamily="34" charset="0"/>
              </a:rPr>
              <a:t>Оформление </a:t>
            </a:r>
            <a:r>
              <a:rPr lang="ru-RU" sz="2400" dirty="0">
                <a:solidFill>
                  <a:schemeClr val="bg1"/>
                </a:solidFill>
                <a:latin typeface="Bahnschrift Light SemiCondensed" panose="020B0502040204020203" pitchFamily="34" charset="0"/>
              </a:rPr>
              <a:t>заявки на выезд к заказчику</a:t>
            </a:r>
            <a:r>
              <a:rPr lang="ru-RU" sz="2400" dirty="0" smtClean="0">
                <a:solidFill>
                  <a:schemeClr val="bg1"/>
                </a:solidFill>
                <a:latin typeface="Bahnschrift Light SemiCondensed" panose="020B0502040204020203" pitchFamily="34" charset="0"/>
              </a:rPr>
              <a:t>;</a:t>
            </a:r>
          </a:p>
          <a:p>
            <a:r>
              <a:rPr lang="ru-RU" sz="2400" dirty="0" smtClean="0">
                <a:solidFill>
                  <a:schemeClr val="accent5"/>
                </a:solidFill>
                <a:latin typeface="Bahnschrift Light SemiCondensed" panose="020B0502040204020203" pitchFamily="34" charset="0"/>
              </a:rPr>
              <a:t>● </a:t>
            </a:r>
            <a:r>
              <a:rPr lang="ru-RU" sz="2400" dirty="0" smtClean="0">
                <a:solidFill>
                  <a:schemeClr val="bg1"/>
                </a:solidFill>
                <a:latin typeface="Bahnschrift Light SemiCondensed" panose="020B0502040204020203" pitchFamily="34" charset="0"/>
              </a:rPr>
              <a:t>Оформление заказа на получение необходимых документов;</a:t>
            </a:r>
          </a:p>
          <a:p>
            <a:r>
              <a:rPr lang="ru-RU" sz="2400" dirty="0" smtClean="0">
                <a:solidFill>
                  <a:schemeClr val="accent5"/>
                </a:solidFill>
                <a:latin typeface="Bahnschrift Light SemiCondensed" panose="020B0502040204020203" pitchFamily="34" charset="0"/>
              </a:rPr>
              <a:t>● </a:t>
            </a:r>
            <a:r>
              <a:rPr lang="ru-RU" sz="2400" dirty="0" smtClean="0">
                <a:solidFill>
                  <a:schemeClr val="bg1"/>
                </a:solidFill>
                <a:latin typeface="Bahnschrift Light SemiCondensed" panose="020B0502040204020203" pitchFamily="34" charset="0"/>
              </a:rPr>
              <a:t>Оформление заказа на проведение обрядов;</a:t>
            </a:r>
          </a:p>
          <a:p>
            <a:r>
              <a:rPr lang="ru-RU" sz="2400" dirty="0" smtClean="0">
                <a:solidFill>
                  <a:schemeClr val="accent5"/>
                </a:solidFill>
                <a:latin typeface="Bahnschrift Light SemiCondensed" panose="020B0502040204020203" pitchFamily="34" charset="0"/>
              </a:rPr>
              <a:t>● </a:t>
            </a:r>
            <a:r>
              <a:rPr lang="ru-RU" sz="2400" dirty="0" smtClean="0">
                <a:solidFill>
                  <a:schemeClr val="bg1"/>
                </a:solidFill>
                <a:latin typeface="Bahnschrift Light SemiCondensed" panose="020B0502040204020203" pitchFamily="34" charset="0"/>
              </a:rPr>
              <a:t>Оформление заказа на прочие ритуальные услуги;</a:t>
            </a:r>
          </a:p>
          <a:p>
            <a:r>
              <a:rPr lang="ru-RU" sz="2400" dirty="0" smtClean="0">
                <a:solidFill>
                  <a:schemeClr val="accent5"/>
                </a:solidFill>
                <a:latin typeface="Bahnschrift Light SemiCondensed" panose="020B0502040204020203" pitchFamily="34" charset="0"/>
              </a:rPr>
              <a:t>● </a:t>
            </a:r>
            <a:r>
              <a:rPr lang="ru-RU" sz="2400" dirty="0" smtClean="0">
                <a:solidFill>
                  <a:schemeClr val="bg1"/>
                </a:solidFill>
                <a:latin typeface="Bahnschrift Light SemiCondensed" panose="020B0502040204020203" pitchFamily="34" charset="0"/>
              </a:rPr>
              <a:t>Оформление заявки на дальнейший уход за местом захоронения;</a:t>
            </a:r>
          </a:p>
          <a:p>
            <a:r>
              <a:rPr lang="ru-RU" sz="2400" dirty="0" smtClean="0">
                <a:solidFill>
                  <a:schemeClr val="accent5"/>
                </a:solidFill>
                <a:latin typeface="Bahnschrift Light SemiCondensed" panose="020B0502040204020203" pitchFamily="34" charset="0"/>
              </a:rPr>
              <a:t>●</a:t>
            </a:r>
            <a:r>
              <a:rPr lang="ru-RU" sz="2400" dirty="0" smtClean="0">
                <a:solidFill>
                  <a:schemeClr val="bg1"/>
                </a:solidFill>
                <a:latin typeface="Bahnschrift Light SemiCondensed" panose="020B0502040204020203" pitchFamily="34" charset="0"/>
              </a:rPr>
              <a:t>Оформление заказа на изготовление и установку памятника и т.п.;</a:t>
            </a:r>
          </a:p>
          <a:p>
            <a:r>
              <a:rPr lang="ru-RU" sz="2400" dirty="0" smtClean="0">
                <a:solidFill>
                  <a:schemeClr val="accent5"/>
                </a:solidFill>
                <a:latin typeface="Bahnschrift Light SemiCondensed" panose="020B0502040204020203" pitchFamily="34" charset="0"/>
              </a:rPr>
              <a:t>● </a:t>
            </a:r>
            <a:r>
              <a:rPr lang="ru-RU" sz="2400" dirty="0" smtClean="0">
                <a:solidFill>
                  <a:schemeClr val="bg1"/>
                </a:solidFill>
                <a:latin typeface="Bahnschrift Light SemiCondensed" panose="020B0502040204020203" pitchFamily="34" charset="0"/>
              </a:rPr>
              <a:t>Оформление заказа на разработку дизайна памятников и захоронений;</a:t>
            </a:r>
          </a:p>
          <a:p>
            <a:r>
              <a:rPr lang="ru-RU" sz="2400" dirty="0" smtClean="0">
                <a:solidFill>
                  <a:schemeClr val="accent5"/>
                </a:solidFill>
                <a:latin typeface="Bahnschrift Light SemiCondensed" panose="020B0502040204020203" pitchFamily="34" charset="0"/>
              </a:rPr>
              <a:t>●</a:t>
            </a:r>
            <a:r>
              <a:rPr lang="ru-RU" sz="2400" dirty="0" smtClean="0">
                <a:solidFill>
                  <a:schemeClr val="bg1"/>
                </a:solidFill>
                <a:latin typeface="Bahnschrift Light SemiCondensed" panose="020B0502040204020203" pitchFamily="34" charset="0"/>
              </a:rPr>
              <a:t>Оформление договора на оказание ритуальных услуг</a:t>
            </a:r>
            <a:endParaRPr lang="ru-RU" sz="2400" dirty="0">
              <a:solidFill>
                <a:schemeClr val="bg1"/>
              </a:solidFill>
              <a:latin typeface="Bahnschrift Light SemiCondensed" panose="020B0502040204020203" pitchFamily="34" charset="0"/>
            </a:endParaRPr>
          </a:p>
        </p:txBody>
      </p:sp>
      <p:pic>
        <p:nvPicPr>
          <p:cNvPr id="4098" name="Picture 2" descr="Customer Success Archives - Tallyfy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01" r="16618"/>
          <a:stretch/>
        </p:blipFill>
        <p:spPr bwMode="auto">
          <a:xfrm>
            <a:off x="652338" y="1191257"/>
            <a:ext cx="3638307" cy="5089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141284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/>
          <p:cNvSpPr/>
          <p:nvPr/>
        </p:nvSpPr>
        <p:spPr>
          <a:xfrm>
            <a:off x="310897" y="391668"/>
            <a:ext cx="11512295" cy="6108192"/>
          </a:xfrm>
          <a:prstGeom prst="rect">
            <a:avLst/>
          </a:prstGeom>
          <a:solidFill>
            <a:schemeClr val="accent1">
              <a:lumMod val="75000"/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4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hnschrift Light Condensed" panose="020B0502040204020203" pitchFamily="34" charset="0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98728" y="1044614"/>
            <a:ext cx="10170160" cy="594043"/>
          </a:xfrm>
        </p:spPr>
        <p:txBody>
          <a:bodyPr/>
          <a:lstStyle/>
          <a:p>
            <a:pPr algn="ctr"/>
            <a:r>
              <a:rPr lang="ru-RU" sz="3600" dirty="0">
                <a:solidFill>
                  <a:schemeClr val="bg1"/>
                </a:solidFill>
                <a:latin typeface="Bahnschrift Light SemiCondensed" panose="020B0502040204020203" pitchFamily="34" charset="0"/>
              </a:rPr>
              <a:t>Функции подсистемы </a:t>
            </a:r>
            <a:r>
              <a:rPr lang="ru-RU" sz="3600" dirty="0">
                <a:solidFill>
                  <a:schemeClr val="accent5"/>
                </a:solidFill>
                <a:latin typeface="Bahnschrift Light SemiCondensed" panose="020B0502040204020203" pitchFamily="34" charset="0"/>
              </a:rPr>
              <a:t>“Маркетинговый отдел”</a:t>
            </a:r>
          </a:p>
        </p:txBody>
      </p:sp>
      <p:cxnSp>
        <p:nvCxnSpPr>
          <p:cNvPr id="18" name="Прямая соединительная линия 17"/>
          <p:cNvCxnSpPr/>
          <p:nvPr/>
        </p:nvCxnSpPr>
        <p:spPr>
          <a:xfrm>
            <a:off x="310896" y="219456"/>
            <a:ext cx="11512296" cy="0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единительная линия 19"/>
          <p:cNvCxnSpPr/>
          <p:nvPr/>
        </p:nvCxnSpPr>
        <p:spPr>
          <a:xfrm>
            <a:off x="243840" y="6672072"/>
            <a:ext cx="11512296" cy="0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AutoShape 6" descr="Цифра 2 в нумерологии - значение чисел в жизни человека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3" name="TextBox 2"/>
          <p:cNvSpPr txBox="1"/>
          <p:nvPr/>
        </p:nvSpPr>
        <p:spPr>
          <a:xfrm>
            <a:off x="1042162" y="4647496"/>
            <a:ext cx="1008329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 smtClean="0">
                <a:solidFill>
                  <a:schemeClr val="accent5"/>
                </a:solidFill>
                <a:latin typeface="Bahnschrift Light SemiCondensed" panose="020B0502040204020203" pitchFamily="34" charset="0"/>
              </a:rPr>
              <a:t>● </a:t>
            </a:r>
            <a:r>
              <a:rPr lang="ru-RU" sz="2400" dirty="0" smtClean="0">
                <a:solidFill>
                  <a:schemeClr val="bg1"/>
                </a:solidFill>
                <a:latin typeface="Bahnschrift Light SemiCondensed" panose="020B0502040204020203" pitchFamily="34" charset="0"/>
              </a:rPr>
              <a:t>Определение цен и ассортимента;</a:t>
            </a:r>
          </a:p>
          <a:p>
            <a:pPr algn="ctr"/>
            <a:r>
              <a:rPr lang="ru-RU" sz="2400" dirty="0" smtClean="0">
                <a:solidFill>
                  <a:schemeClr val="accent5"/>
                </a:solidFill>
                <a:latin typeface="Bahnschrift Light SemiCondensed" panose="020B0502040204020203" pitchFamily="34" charset="0"/>
              </a:rPr>
              <a:t>● </a:t>
            </a:r>
            <a:r>
              <a:rPr lang="ru-RU" sz="2400" dirty="0" smtClean="0">
                <a:solidFill>
                  <a:schemeClr val="bg1"/>
                </a:solidFill>
                <a:latin typeface="Bahnschrift Light SemiCondensed" panose="020B0502040204020203" pitchFamily="34" charset="0"/>
              </a:rPr>
              <a:t>Организация рекламы и </a:t>
            </a:r>
            <a:r>
              <a:rPr lang="ru-RU" sz="2400" dirty="0" err="1" smtClean="0">
                <a:solidFill>
                  <a:schemeClr val="bg1"/>
                </a:solidFill>
                <a:latin typeface="Bahnschrift Light SemiCondensed" panose="020B0502040204020203" pitchFamily="34" charset="0"/>
              </a:rPr>
              <a:t>промоакций</a:t>
            </a:r>
            <a:r>
              <a:rPr lang="ru-RU" sz="2400" dirty="0" smtClean="0">
                <a:solidFill>
                  <a:schemeClr val="bg1"/>
                </a:solidFill>
                <a:latin typeface="Bahnschrift Light SemiCondensed" panose="020B0502040204020203" pitchFamily="34" charset="0"/>
              </a:rPr>
              <a:t>;</a:t>
            </a:r>
          </a:p>
          <a:p>
            <a:pPr algn="ctr"/>
            <a:r>
              <a:rPr lang="ru-RU" sz="2400" dirty="0" smtClean="0">
                <a:solidFill>
                  <a:schemeClr val="accent5"/>
                </a:solidFill>
                <a:latin typeface="Bahnschrift Light SemiCondensed" panose="020B0502040204020203" pitchFamily="34" charset="0"/>
              </a:rPr>
              <a:t>● </a:t>
            </a:r>
            <a:r>
              <a:rPr lang="ru-RU" sz="2400" dirty="0" smtClean="0">
                <a:solidFill>
                  <a:schemeClr val="bg1"/>
                </a:solidFill>
                <a:latin typeface="Bahnschrift Light SemiCondensed" panose="020B0502040204020203" pitchFamily="34" charset="0"/>
              </a:rPr>
              <a:t>Организация совместных акций с партнерами;</a:t>
            </a:r>
          </a:p>
          <a:p>
            <a:pPr algn="ctr"/>
            <a:r>
              <a:rPr lang="ru-RU" sz="2400" dirty="0" smtClean="0">
                <a:solidFill>
                  <a:schemeClr val="accent5"/>
                </a:solidFill>
                <a:latin typeface="Bahnschrift Light SemiCondensed" panose="020B0502040204020203" pitchFamily="34" charset="0"/>
              </a:rPr>
              <a:t>● </a:t>
            </a:r>
            <a:r>
              <a:rPr lang="ru-RU" sz="2400" dirty="0" smtClean="0">
                <a:solidFill>
                  <a:schemeClr val="bg1"/>
                </a:solidFill>
                <a:latin typeface="Bahnschrift Light SemiCondensed" panose="020B0502040204020203" pitchFamily="34" charset="0"/>
              </a:rPr>
              <a:t>Формирование обратной связи с клиентами;</a:t>
            </a:r>
            <a:endParaRPr lang="ru-RU" sz="2400" dirty="0">
              <a:solidFill>
                <a:schemeClr val="bg1"/>
              </a:solidFill>
              <a:latin typeface="Bahnschrift Light SemiCondensed" panose="020B0502040204020203" pitchFamily="34" charset="0"/>
            </a:endParaRPr>
          </a:p>
        </p:txBody>
      </p:sp>
      <p:pic>
        <p:nvPicPr>
          <p:cNvPr id="5124" name="Picture 4" descr="Эффективный маркетинг для начинающих | Блог о маркетинге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16" b="7498"/>
          <a:stretch/>
        </p:blipFill>
        <p:spPr bwMode="auto">
          <a:xfrm>
            <a:off x="2666238" y="1809398"/>
            <a:ext cx="6667500" cy="2751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92055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/>
          <p:cNvSpPr/>
          <p:nvPr/>
        </p:nvSpPr>
        <p:spPr>
          <a:xfrm>
            <a:off x="1371600" y="391668"/>
            <a:ext cx="8308731" cy="6108192"/>
          </a:xfrm>
          <a:prstGeom prst="rect">
            <a:avLst/>
          </a:prstGeom>
          <a:solidFill>
            <a:schemeClr val="accent1">
              <a:lumMod val="75000"/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4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hnschrift Light Condensed" panose="020B0502040204020203" pitchFamily="34" charset="0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440885" y="395887"/>
            <a:ext cx="10170160" cy="594043"/>
          </a:xfrm>
        </p:spPr>
        <p:txBody>
          <a:bodyPr/>
          <a:lstStyle/>
          <a:p>
            <a:pPr algn="ctr"/>
            <a:r>
              <a:rPr lang="ru-RU" sz="3400" dirty="0">
                <a:solidFill>
                  <a:schemeClr val="bg1"/>
                </a:solidFill>
                <a:latin typeface="Bahnschrift Light SemiCondensed" panose="020B0502040204020203" pitchFamily="34" charset="0"/>
              </a:rPr>
              <a:t>Функции подсистемы </a:t>
            </a:r>
            <a:r>
              <a:rPr lang="ru-RU" sz="3400" dirty="0" smtClean="0">
                <a:solidFill>
                  <a:schemeClr val="accent5"/>
                </a:solidFill>
                <a:latin typeface="Bahnschrift Light SemiCondensed" panose="020B0502040204020203" pitchFamily="34" charset="0"/>
              </a:rPr>
              <a:t>“Исполнительный отдел”</a:t>
            </a:r>
            <a:endParaRPr lang="ru-RU" sz="3400" dirty="0">
              <a:solidFill>
                <a:schemeClr val="accent5"/>
              </a:solidFill>
              <a:latin typeface="Bahnschrift Light SemiCondensed" panose="020B0502040204020203" pitchFamily="34" charset="0"/>
            </a:endParaRPr>
          </a:p>
        </p:txBody>
      </p:sp>
      <p:cxnSp>
        <p:nvCxnSpPr>
          <p:cNvPr id="18" name="Прямая соединительная линия 17"/>
          <p:cNvCxnSpPr/>
          <p:nvPr/>
        </p:nvCxnSpPr>
        <p:spPr>
          <a:xfrm>
            <a:off x="310896" y="219456"/>
            <a:ext cx="11512296" cy="0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единительная линия 19"/>
          <p:cNvCxnSpPr/>
          <p:nvPr/>
        </p:nvCxnSpPr>
        <p:spPr>
          <a:xfrm>
            <a:off x="243840" y="6672072"/>
            <a:ext cx="11512296" cy="0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AutoShape 6" descr="Цифра 2 в нумерологии - значение чисел в жизни человека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3" name="TextBox 2"/>
          <p:cNvSpPr txBox="1"/>
          <p:nvPr/>
        </p:nvSpPr>
        <p:spPr>
          <a:xfrm>
            <a:off x="1805842" y="884875"/>
            <a:ext cx="5634189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3200" dirty="0" smtClean="0">
                <a:solidFill>
                  <a:schemeClr val="accent5"/>
                </a:solidFill>
                <a:latin typeface="Bahnschrift Light SemiCondensed" panose="020B0502040204020203" pitchFamily="34" charset="0"/>
              </a:rPr>
              <a:t>● </a:t>
            </a:r>
            <a:r>
              <a:rPr lang="ru-RU" sz="3200" dirty="0" smtClean="0">
                <a:solidFill>
                  <a:schemeClr val="bg1"/>
                </a:solidFill>
                <a:latin typeface="Bahnschrift Light SemiCondensed" panose="020B0502040204020203" pitchFamily="34" charset="0"/>
              </a:rPr>
              <a:t>Проведение работ по похоронному процессу</a:t>
            </a:r>
          </a:p>
          <a:p>
            <a:pPr algn="r"/>
            <a:r>
              <a:rPr lang="ru-RU" sz="3200" dirty="0" smtClean="0">
                <a:solidFill>
                  <a:schemeClr val="accent5"/>
                </a:solidFill>
                <a:latin typeface="Bahnschrift Light SemiCondensed" panose="020B0502040204020203" pitchFamily="34" charset="0"/>
              </a:rPr>
              <a:t>● </a:t>
            </a:r>
            <a:r>
              <a:rPr lang="ru-RU" sz="3200" dirty="0" smtClean="0">
                <a:solidFill>
                  <a:schemeClr val="bg1"/>
                </a:solidFill>
                <a:latin typeface="Bahnschrift Light SemiCondensed" panose="020B0502040204020203" pitchFamily="34" charset="0"/>
              </a:rPr>
              <a:t>Составление графического макета памятника</a:t>
            </a:r>
          </a:p>
          <a:p>
            <a:pPr algn="r"/>
            <a:r>
              <a:rPr lang="ru-RU" sz="3200" dirty="0" smtClean="0">
                <a:solidFill>
                  <a:schemeClr val="accent5"/>
                </a:solidFill>
                <a:latin typeface="Bahnschrift Light SemiCondensed" panose="020B0502040204020203" pitchFamily="34" charset="0"/>
              </a:rPr>
              <a:t>● </a:t>
            </a:r>
            <a:r>
              <a:rPr lang="ru-RU" sz="3200" dirty="0" smtClean="0">
                <a:solidFill>
                  <a:schemeClr val="bg1"/>
                </a:solidFill>
                <a:latin typeface="Bahnschrift Light SemiCondensed" panose="020B0502040204020203" pitchFamily="34" charset="0"/>
              </a:rPr>
              <a:t>Поиск места захоронения</a:t>
            </a:r>
          </a:p>
          <a:p>
            <a:pPr algn="r"/>
            <a:r>
              <a:rPr lang="ru-RU" sz="3200" dirty="0" smtClean="0">
                <a:solidFill>
                  <a:schemeClr val="accent5"/>
                </a:solidFill>
                <a:latin typeface="Bahnschrift Light SemiCondensed" panose="020B0502040204020203" pitchFamily="34" charset="0"/>
              </a:rPr>
              <a:t>● </a:t>
            </a:r>
            <a:r>
              <a:rPr lang="ru-RU" sz="3200" dirty="0" smtClean="0">
                <a:solidFill>
                  <a:schemeClr val="bg1"/>
                </a:solidFill>
                <a:latin typeface="Bahnschrift Light SemiCondensed" panose="020B0502040204020203" pitchFamily="34" charset="0"/>
              </a:rPr>
              <a:t>Оформление места захоронения</a:t>
            </a:r>
          </a:p>
          <a:p>
            <a:pPr algn="r"/>
            <a:r>
              <a:rPr lang="ru-RU" sz="3200" dirty="0" smtClean="0">
                <a:solidFill>
                  <a:schemeClr val="accent5"/>
                </a:solidFill>
                <a:latin typeface="Bahnschrift Light SemiCondensed" panose="020B0502040204020203" pitchFamily="34" charset="0"/>
              </a:rPr>
              <a:t>● </a:t>
            </a:r>
            <a:r>
              <a:rPr lang="ru-RU" sz="3200" dirty="0" smtClean="0">
                <a:solidFill>
                  <a:schemeClr val="bg1"/>
                </a:solidFill>
                <a:latin typeface="Bahnschrift Light SemiCondensed" panose="020B0502040204020203" pitchFamily="34" charset="0"/>
              </a:rPr>
              <a:t>Выезд к заказчику</a:t>
            </a:r>
          </a:p>
          <a:p>
            <a:pPr algn="r"/>
            <a:r>
              <a:rPr lang="ru-RU" sz="3200" dirty="0" smtClean="0">
                <a:solidFill>
                  <a:schemeClr val="accent5"/>
                </a:solidFill>
                <a:latin typeface="Bahnschrift Light SemiCondensed" panose="020B0502040204020203" pitchFamily="34" charset="0"/>
              </a:rPr>
              <a:t>●</a:t>
            </a:r>
            <a:r>
              <a:rPr lang="ru-RU" sz="3200" dirty="0" smtClean="0">
                <a:solidFill>
                  <a:schemeClr val="bg1"/>
                </a:solidFill>
                <a:latin typeface="Bahnschrift Light SemiCondensed" panose="020B0502040204020203" pitchFamily="34" charset="0"/>
              </a:rPr>
              <a:t>Изготовление и установка памятника</a:t>
            </a:r>
          </a:p>
          <a:p>
            <a:pPr algn="r"/>
            <a:r>
              <a:rPr lang="ru-RU" sz="3200" dirty="0" smtClean="0">
                <a:solidFill>
                  <a:schemeClr val="accent5"/>
                </a:solidFill>
                <a:latin typeface="Bahnschrift Light SemiCondensed" panose="020B0502040204020203" pitchFamily="34" charset="0"/>
              </a:rPr>
              <a:t>● </a:t>
            </a:r>
            <a:r>
              <a:rPr lang="ru-RU" sz="3200" dirty="0" smtClean="0">
                <a:solidFill>
                  <a:schemeClr val="bg1"/>
                </a:solidFill>
                <a:latin typeface="Bahnschrift Light SemiCondensed" panose="020B0502040204020203" pitchFamily="34" charset="0"/>
              </a:rPr>
              <a:t>Уход за метом захоронения</a:t>
            </a:r>
            <a:endParaRPr lang="ru-RU" sz="3200" dirty="0">
              <a:solidFill>
                <a:schemeClr val="bg1"/>
              </a:solidFill>
              <a:latin typeface="Bahnschrift Light SemiCondensed" panose="020B0502040204020203" pitchFamily="34" charset="0"/>
            </a:endParaRPr>
          </a:p>
        </p:txBody>
      </p:sp>
      <p:pic>
        <p:nvPicPr>
          <p:cNvPr id="6148" name="Picture 4" descr="Životopis - Stablo HUB znanja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39" t="271" r="33085" b="-271"/>
          <a:stretch/>
        </p:blipFill>
        <p:spPr bwMode="auto">
          <a:xfrm>
            <a:off x="7440031" y="1059376"/>
            <a:ext cx="3594315" cy="5179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704926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Грань">
  <a:themeElements>
    <a:clrScheme name="Другая 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0000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ambria/Calibri">
      <a:majorFont>
        <a:latin typeface="Cambria" panose="02040503050406030204"/>
        <a:ea typeface=""/>
        <a:cs typeface=""/>
        <a:font script="Jpan" typeface="ＭＳ Ｐゴシック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Углубление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  <a:lumMod val="100000"/>
              </a:schemeClr>
            </a:gs>
          </a:gsLst>
          <a:lin ang="5040000" scaled="1"/>
        </a:gradFill>
        <a:gradFill rotWithShape="1">
          <a:gsLst>
            <a:gs pos="0">
              <a:schemeClr val="phClr"/>
            </a:gs>
            <a:gs pos="100000">
              <a:schemeClr val="phClr">
                <a:shade val="75000"/>
                <a:satMod val="120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>
            <a:bevelT w="50800" h="12700" prst="softRound"/>
          </a:sp3d>
        </a:effectStyle>
        <a:effectStyle>
          <a:effectLst>
            <a:outerShdw blurRad="44450" dist="50800" dir="5400000" sx="96000" rotWithShape="0">
              <a:srgbClr val="000000">
                <a:alpha val="3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 contourW="15875">
            <a:bevelT w="101600" h="25400" prst="softRound"/>
            <a:contourClr>
              <a:schemeClr val="phClr">
                <a:shade val="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23659B44-6E34-4CE8-8F0D-387DA7996826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537</TotalTime>
  <Words>700</Words>
  <Application>Microsoft Office PowerPoint</Application>
  <PresentationFormat>Широкоэкранный</PresentationFormat>
  <Paragraphs>76</Paragraphs>
  <Slides>36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9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36</vt:i4>
      </vt:variant>
    </vt:vector>
  </HeadingPairs>
  <TitlesOfParts>
    <vt:vector size="46" baseType="lpstr">
      <vt:lpstr>Arial</vt:lpstr>
      <vt:lpstr>Arial Narrow</vt:lpstr>
      <vt:lpstr>Bahnschrift Light Condensed</vt:lpstr>
      <vt:lpstr>Bahnschrift Light SemiCondensed</vt:lpstr>
      <vt:lpstr>Bahnschrift SemiLight Condensed</vt:lpstr>
      <vt:lpstr>Bahnschrift SemiLight SemiConde</vt:lpstr>
      <vt:lpstr>Calibri</vt:lpstr>
      <vt:lpstr>Cambria</vt:lpstr>
      <vt:lpstr>Wingdings 3</vt:lpstr>
      <vt:lpstr>Грань</vt:lpstr>
      <vt:lpstr>Проектировка и разработка информационной системы ритуального агентства “ЗАКОПАТЫЧ”</vt:lpstr>
      <vt:lpstr>Актуальность работы: Ежедневно в крупных городах России умирают сотни людей, поэтому работа у ритуальных агентств есть всегда. Рано или поздно каждый человек сталкивается с таким большим горем, как потеря близкого, вынуждающим его приобрести статус потребителя ритуальных услуг, позволяющий на достойном уровне организовать похороны, почтить память об ушедшем в соответствии с его прижизненными пожеланиями и культурно-национальными традициями. Такой бизнес очень специфичен, поэтому для успешного роста прибыли компании без автоматизации не обойтись. иНтЕрЕсНыЙ фАкТ - Годовой оборот легального рынка ритуальных услуг составляет около 60 миллиардов рублей.</vt:lpstr>
      <vt:lpstr>Цель работы: Проектирование и разработка информационной системы ритуального агентства, которая в перспективе приведет к повышению ключевых показателей дохода компании.</vt:lpstr>
      <vt:lpstr>Задачи работы:</vt:lpstr>
      <vt:lpstr>Решение задачи 1 – Сбор исходных данных и разработка проектной документации</vt:lpstr>
      <vt:lpstr>Структурное разбиение предметной области на подразделения и функции каждого подразделения</vt:lpstr>
      <vt:lpstr>Функции подсистемы “Административный отдел”</vt:lpstr>
      <vt:lpstr>Функции подсистемы “Маркетинговый отдел”</vt:lpstr>
      <vt:lpstr>Функции подсистемы “Исполнительный отдел”</vt:lpstr>
      <vt:lpstr>Схема работы ИС с учетом функций подсистем</vt:lpstr>
      <vt:lpstr>Функции системы:</vt:lpstr>
      <vt:lpstr>Группы пользователей и уровни доступа:</vt:lpstr>
      <vt:lpstr>Сравнительный анализ аналогов</vt:lpstr>
      <vt:lpstr>Презентация PowerPoint</vt:lpstr>
      <vt:lpstr>Презентация PowerPoint</vt:lpstr>
      <vt:lpstr>Описание текущей ситуации</vt:lpstr>
      <vt:lpstr>Описание будущей ситуации</vt:lpstr>
      <vt:lpstr>Формализация основных функций системы с помощью User Story Mapping.</vt:lpstr>
      <vt:lpstr>Презентация PowerPoint</vt:lpstr>
      <vt:lpstr>UML-диаграмма прецедентов</vt:lpstr>
      <vt:lpstr>Анализ факторов риска проекта</vt:lpstr>
      <vt:lpstr>Презентация PowerPoint</vt:lpstr>
      <vt:lpstr>Презентация PowerPoint</vt:lpstr>
      <vt:lpstr>Решение задачи 2: Разработка технической документацию ИС </vt:lpstr>
      <vt:lpstr>Описание выбранных технических решений </vt:lpstr>
      <vt:lpstr>Для реализации данной информационной системы целесообразно использовать язык программирования Python.</vt:lpstr>
      <vt:lpstr>Для реализации данной информационной системы был выбран фреймворк Django.</vt:lpstr>
      <vt:lpstr>Проектирование базы данных, ER Diagram</vt:lpstr>
      <vt:lpstr>Презентация информационной системы</vt:lpstr>
      <vt:lpstr>Главная страница сайта</vt:lpstr>
      <vt:lpstr>Функция ленты новостей и системы отзывов</vt:lpstr>
      <vt:lpstr>Добавление новостей и отзывов</vt:lpstr>
      <vt:lpstr>Функция регистрации и авторизации</vt:lpstr>
      <vt:lpstr>Магазин</vt:lpstr>
      <vt:lpstr>Админка</vt:lpstr>
      <vt:lpstr>Спасибо за внимание!!!</vt:lpstr>
    </vt:vector>
  </TitlesOfParts>
  <Company>SPecialiST RePack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Проектировка и разработка информационной системы ритуального агентства “Закопатыч”</dc:title>
  <dc:creator>Марина</dc:creator>
  <cp:lastModifiedBy>ClassUser</cp:lastModifiedBy>
  <cp:revision>49</cp:revision>
  <dcterms:created xsi:type="dcterms:W3CDTF">2021-06-15T07:51:06Z</dcterms:created>
  <dcterms:modified xsi:type="dcterms:W3CDTF">2021-06-16T08:12:30Z</dcterms:modified>
</cp:coreProperties>
</file>